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 id="2147483776" r:id="rId2"/>
  </p:sldMasterIdLst>
  <p:notesMasterIdLst>
    <p:notesMasterId r:id="rId24"/>
  </p:notesMasterIdLst>
  <p:sldIdLst>
    <p:sldId id="256" r:id="rId3"/>
    <p:sldId id="257" r:id="rId4"/>
    <p:sldId id="258" r:id="rId5"/>
    <p:sldId id="315" r:id="rId6"/>
    <p:sldId id="328" r:id="rId7"/>
    <p:sldId id="322" r:id="rId8"/>
    <p:sldId id="329" r:id="rId9"/>
    <p:sldId id="330" r:id="rId10"/>
    <p:sldId id="311" r:id="rId11"/>
    <p:sldId id="294" r:id="rId12"/>
    <p:sldId id="331" r:id="rId13"/>
    <p:sldId id="332" r:id="rId14"/>
    <p:sldId id="317" r:id="rId15"/>
    <p:sldId id="334" r:id="rId16"/>
    <p:sldId id="333" r:id="rId17"/>
    <p:sldId id="305" r:id="rId18"/>
    <p:sldId id="306" r:id="rId19"/>
    <p:sldId id="323" r:id="rId20"/>
    <p:sldId id="296" r:id="rId21"/>
    <p:sldId id="271" r:id="rId22"/>
    <p:sldId id="269"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i Murakami" initials="YM"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88017" autoAdjust="0"/>
  </p:normalViewPr>
  <p:slideViewPr>
    <p:cSldViewPr snapToGrid="0">
      <p:cViewPr varScale="1">
        <p:scale>
          <a:sx n="64" d="100"/>
          <a:sy n="64" d="100"/>
        </p:scale>
        <p:origin x="-990"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931CCE-64E0-45A7-AB98-20DA27A3DCAC}" type="doc">
      <dgm:prSet loTypeId="urn:microsoft.com/office/officeart/2005/8/layout/process1" loCatId="process" qsTypeId="urn:microsoft.com/office/officeart/2005/8/quickstyle/simple1" qsCatId="simple" csTypeId="urn:microsoft.com/office/officeart/2005/8/colors/colorful1" csCatId="colorful" phldr="1"/>
      <dgm:spPr/>
    </dgm:pt>
    <dgm:pt modelId="{9260AB04-1604-46AA-9158-487652B2D51E}">
      <dgm:prSet phldrT="[テキスト]"/>
      <dgm:spPr/>
      <dgm:t>
        <a:bodyPr/>
        <a:lstStyle/>
        <a:p>
          <a:r>
            <a:rPr kumimoji="1" lang="ja-JP" altLang="en-US" dirty="0"/>
            <a:t>市場機会の発見</a:t>
          </a:r>
        </a:p>
      </dgm:t>
    </dgm:pt>
    <dgm:pt modelId="{0FF01AB1-50E5-4906-AD10-1638E1F07716}" type="parTrans" cxnId="{8B4DE9A6-24B9-4E41-8CF0-685C720299AA}">
      <dgm:prSet/>
      <dgm:spPr/>
      <dgm:t>
        <a:bodyPr/>
        <a:lstStyle/>
        <a:p>
          <a:endParaRPr kumimoji="1" lang="ja-JP" altLang="en-US"/>
        </a:p>
      </dgm:t>
    </dgm:pt>
    <dgm:pt modelId="{552F1D4E-C5AD-4BAB-A885-C3EC6DE43447}" type="sibTrans" cxnId="{8B4DE9A6-24B9-4E41-8CF0-685C720299AA}">
      <dgm:prSet/>
      <dgm:spPr/>
      <dgm:t>
        <a:bodyPr/>
        <a:lstStyle/>
        <a:p>
          <a:endParaRPr kumimoji="1" lang="ja-JP" altLang="en-US" dirty="0"/>
        </a:p>
      </dgm:t>
    </dgm:pt>
    <dgm:pt modelId="{DDDF37A2-0259-4409-A054-63129F7F5D03}">
      <dgm:prSet phldrT="[テキスト]"/>
      <dgm:spPr/>
      <dgm:t>
        <a:bodyPr/>
        <a:lstStyle/>
        <a:p>
          <a:r>
            <a:rPr kumimoji="1" lang="ja-JP" altLang="en-US" dirty="0"/>
            <a:t>市場</a:t>
          </a:r>
          <a:endParaRPr kumimoji="1" lang="en-US" altLang="ja-JP" dirty="0"/>
        </a:p>
        <a:p>
          <a:r>
            <a:rPr kumimoji="1" lang="ja-JP" altLang="en-US" dirty="0"/>
            <a:t>導入</a:t>
          </a:r>
        </a:p>
      </dgm:t>
    </dgm:pt>
    <dgm:pt modelId="{35EA023C-760E-43F6-97BC-E138E9445792}" type="parTrans" cxnId="{068558E5-89D9-499D-A5A1-414C759A066B}">
      <dgm:prSet/>
      <dgm:spPr/>
      <dgm:t>
        <a:bodyPr/>
        <a:lstStyle/>
        <a:p>
          <a:endParaRPr kumimoji="1" lang="ja-JP" altLang="en-US"/>
        </a:p>
      </dgm:t>
    </dgm:pt>
    <dgm:pt modelId="{251D254B-B0A3-4BE5-B43E-FC2EAD60FADC}" type="sibTrans" cxnId="{068558E5-89D9-499D-A5A1-414C759A066B}">
      <dgm:prSet/>
      <dgm:spPr/>
      <dgm:t>
        <a:bodyPr/>
        <a:lstStyle/>
        <a:p>
          <a:endParaRPr kumimoji="1" lang="ja-JP" altLang="en-US" dirty="0"/>
        </a:p>
      </dgm:t>
    </dgm:pt>
    <dgm:pt modelId="{121AA96E-60F4-453D-B93E-5F9F10ED6E7F}">
      <dgm:prSet phldrT="[テキスト]"/>
      <dgm:spPr/>
      <dgm:t>
        <a:bodyPr/>
        <a:lstStyle/>
        <a:p>
          <a:r>
            <a:rPr kumimoji="1" lang="ja-JP" altLang="en-US" dirty="0"/>
            <a:t>ライフサイクル管理</a:t>
          </a:r>
        </a:p>
      </dgm:t>
    </dgm:pt>
    <dgm:pt modelId="{5310A911-5B0F-4492-99FF-C8FA232D8284}" type="parTrans" cxnId="{9CAC6CDF-E09B-4912-B6BE-07797DA57452}">
      <dgm:prSet/>
      <dgm:spPr/>
      <dgm:t>
        <a:bodyPr/>
        <a:lstStyle/>
        <a:p>
          <a:endParaRPr kumimoji="1" lang="ja-JP" altLang="en-US"/>
        </a:p>
      </dgm:t>
    </dgm:pt>
    <dgm:pt modelId="{2EF21969-E235-4365-B138-218EFE5DB537}" type="sibTrans" cxnId="{9CAC6CDF-E09B-4912-B6BE-07797DA57452}">
      <dgm:prSet/>
      <dgm:spPr/>
      <dgm:t>
        <a:bodyPr/>
        <a:lstStyle/>
        <a:p>
          <a:endParaRPr kumimoji="1" lang="ja-JP" altLang="en-US"/>
        </a:p>
      </dgm:t>
    </dgm:pt>
    <dgm:pt modelId="{634F42DB-0E09-4ABF-B55D-19859764AA2F}">
      <dgm:prSet phldrT="[テキスト]"/>
      <dgm:spPr/>
      <dgm:t>
        <a:bodyPr/>
        <a:lstStyle/>
        <a:p>
          <a:r>
            <a:rPr kumimoji="1" lang="ja-JP" altLang="en-US" dirty="0"/>
            <a:t>新商品のデザイン</a:t>
          </a:r>
        </a:p>
      </dgm:t>
    </dgm:pt>
    <dgm:pt modelId="{0FA8B814-DE3A-4CC9-9C8E-8D6727E4CEC5}" type="parTrans" cxnId="{2636BF65-A3DB-4DD2-BFE9-DB65DC6D7E14}">
      <dgm:prSet/>
      <dgm:spPr/>
      <dgm:t>
        <a:bodyPr/>
        <a:lstStyle/>
        <a:p>
          <a:endParaRPr kumimoji="1" lang="ja-JP" altLang="en-US"/>
        </a:p>
      </dgm:t>
    </dgm:pt>
    <dgm:pt modelId="{D85782FF-0731-400A-9980-D5E7B5432CFB}" type="sibTrans" cxnId="{2636BF65-A3DB-4DD2-BFE9-DB65DC6D7E14}">
      <dgm:prSet/>
      <dgm:spPr/>
      <dgm:t>
        <a:bodyPr/>
        <a:lstStyle/>
        <a:p>
          <a:endParaRPr kumimoji="1" lang="ja-JP" altLang="en-US" dirty="0"/>
        </a:p>
      </dgm:t>
    </dgm:pt>
    <dgm:pt modelId="{C7CC6BD4-A66A-45E7-9212-55595D61737F}">
      <dgm:prSet phldrT="[テキスト]"/>
      <dgm:spPr/>
      <dgm:t>
        <a:bodyPr/>
        <a:lstStyle/>
        <a:p>
          <a:r>
            <a:rPr kumimoji="1" lang="ja-JP" altLang="en-US" dirty="0"/>
            <a:t>商品</a:t>
          </a:r>
          <a:endParaRPr kumimoji="1" lang="en-US" altLang="ja-JP" dirty="0"/>
        </a:p>
        <a:p>
          <a:r>
            <a:rPr kumimoji="1" lang="ja-JP" altLang="en-US" dirty="0"/>
            <a:t>テスト</a:t>
          </a:r>
        </a:p>
      </dgm:t>
    </dgm:pt>
    <dgm:pt modelId="{36A76141-1686-4BA8-B7F6-E61DDB112D79}" type="parTrans" cxnId="{A57C2365-3D6E-4245-85E7-6E5DD50140DD}">
      <dgm:prSet/>
      <dgm:spPr/>
      <dgm:t>
        <a:bodyPr/>
        <a:lstStyle/>
        <a:p>
          <a:endParaRPr kumimoji="1" lang="ja-JP" altLang="en-US"/>
        </a:p>
      </dgm:t>
    </dgm:pt>
    <dgm:pt modelId="{630E70FE-1A25-494B-B06A-4E15BCDEB590}" type="sibTrans" cxnId="{A57C2365-3D6E-4245-85E7-6E5DD50140DD}">
      <dgm:prSet/>
      <dgm:spPr/>
      <dgm:t>
        <a:bodyPr/>
        <a:lstStyle/>
        <a:p>
          <a:endParaRPr kumimoji="1" lang="ja-JP" altLang="en-US" dirty="0"/>
        </a:p>
      </dgm:t>
    </dgm:pt>
    <dgm:pt modelId="{1E1DAADF-4B2B-4AA3-A0E6-49E959B26809}" type="pres">
      <dgm:prSet presAssocID="{B0931CCE-64E0-45A7-AB98-20DA27A3DCAC}" presName="Name0" presStyleCnt="0">
        <dgm:presLayoutVars>
          <dgm:dir/>
          <dgm:resizeHandles val="exact"/>
        </dgm:presLayoutVars>
      </dgm:prSet>
      <dgm:spPr/>
    </dgm:pt>
    <dgm:pt modelId="{84372DE9-8B93-42CC-9B98-B66B7D43F3DF}" type="pres">
      <dgm:prSet presAssocID="{9260AB04-1604-46AA-9158-487652B2D51E}" presName="node" presStyleLbl="node1" presStyleIdx="0" presStyleCnt="5" custScaleX="112380" custScaleY="314472">
        <dgm:presLayoutVars>
          <dgm:bulletEnabled val="1"/>
        </dgm:presLayoutVars>
      </dgm:prSet>
      <dgm:spPr/>
      <dgm:t>
        <a:bodyPr/>
        <a:lstStyle/>
        <a:p>
          <a:endParaRPr kumimoji="1" lang="ja-JP" altLang="en-US"/>
        </a:p>
      </dgm:t>
    </dgm:pt>
    <dgm:pt modelId="{E0015D90-831B-45D5-914F-0B2068971EFB}" type="pres">
      <dgm:prSet presAssocID="{552F1D4E-C5AD-4BAB-A885-C3EC6DE43447}" presName="sibTrans" presStyleLbl="sibTrans2D1" presStyleIdx="0" presStyleCnt="4"/>
      <dgm:spPr/>
      <dgm:t>
        <a:bodyPr/>
        <a:lstStyle/>
        <a:p>
          <a:endParaRPr kumimoji="1" lang="ja-JP" altLang="en-US"/>
        </a:p>
      </dgm:t>
    </dgm:pt>
    <dgm:pt modelId="{F6F044DA-065D-44A7-B639-EF0BBC75D1E9}" type="pres">
      <dgm:prSet presAssocID="{552F1D4E-C5AD-4BAB-A885-C3EC6DE43447}" presName="connectorText" presStyleLbl="sibTrans2D1" presStyleIdx="0" presStyleCnt="4"/>
      <dgm:spPr/>
      <dgm:t>
        <a:bodyPr/>
        <a:lstStyle/>
        <a:p>
          <a:endParaRPr kumimoji="1" lang="ja-JP" altLang="en-US"/>
        </a:p>
      </dgm:t>
    </dgm:pt>
    <dgm:pt modelId="{590C08B8-0564-43E2-A716-64AE562E103B}" type="pres">
      <dgm:prSet presAssocID="{634F42DB-0E09-4ABF-B55D-19859764AA2F}" presName="node" presStyleLbl="node1" presStyleIdx="1" presStyleCnt="5" custScaleY="314472">
        <dgm:presLayoutVars>
          <dgm:bulletEnabled val="1"/>
        </dgm:presLayoutVars>
      </dgm:prSet>
      <dgm:spPr/>
      <dgm:t>
        <a:bodyPr/>
        <a:lstStyle/>
        <a:p>
          <a:endParaRPr kumimoji="1" lang="ja-JP" altLang="en-US"/>
        </a:p>
      </dgm:t>
    </dgm:pt>
    <dgm:pt modelId="{E7785267-0052-4342-95A7-74E19504F8F5}" type="pres">
      <dgm:prSet presAssocID="{D85782FF-0731-400A-9980-D5E7B5432CFB}" presName="sibTrans" presStyleLbl="sibTrans2D1" presStyleIdx="1" presStyleCnt="4"/>
      <dgm:spPr/>
      <dgm:t>
        <a:bodyPr/>
        <a:lstStyle/>
        <a:p>
          <a:endParaRPr kumimoji="1" lang="ja-JP" altLang="en-US"/>
        </a:p>
      </dgm:t>
    </dgm:pt>
    <dgm:pt modelId="{EF9A640F-8377-412A-91CD-E27DAB19C551}" type="pres">
      <dgm:prSet presAssocID="{D85782FF-0731-400A-9980-D5E7B5432CFB}" presName="connectorText" presStyleLbl="sibTrans2D1" presStyleIdx="1" presStyleCnt="4"/>
      <dgm:spPr/>
      <dgm:t>
        <a:bodyPr/>
        <a:lstStyle/>
        <a:p>
          <a:endParaRPr kumimoji="1" lang="ja-JP" altLang="en-US"/>
        </a:p>
      </dgm:t>
    </dgm:pt>
    <dgm:pt modelId="{DA1CAE7C-2FFA-4B47-9EA3-EC84DABA3AFE}" type="pres">
      <dgm:prSet presAssocID="{C7CC6BD4-A66A-45E7-9212-55595D61737F}" presName="node" presStyleLbl="node1" presStyleIdx="2" presStyleCnt="5" custScaleY="307866">
        <dgm:presLayoutVars>
          <dgm:bulletEnabled val="1"/>
        </dgm:presLayoutVars>
      </dgm:prSet>
      <dgm:spPr/>
      <dgm:t>
        <a:bodyPr/>
        <a:lstStyle/>
        <a:p>
          <a:endParaRPr kumimoji="1" lang="ja-JP" altLang="en-US"/>
        </a:p>
      </dgm:t>
    </dgm:pt>
    <dgm:pt modelId="{6F85A123-DBDB-4FF6-A363-F89023458224}" type="pres">
      <dgm:prSet presAssocID="{630E70FE-1A25-494B-B06A-4E15BCDEB590}" presName="sibTrans" presStyleLbl="sibTrans2D1" presStyleIdx="2" presStyleCnt="4"/>
      <dgm:spPr/>
      <dgm:t>
        <a:bodyPr/>
        <a:lstStyle/>
        <a:p>
          <a:endParaRPr kumimoji="1" lang="ja-JP" altLang="en-US"/>
        </a:p>
      </dgm:t>
    </dgm:pt>
    <dgm:pt modelId="{5119DC0B-FE14-40DB-9BFC-458A454BEF29}" type="pres">
      <dgm:prSet presAssocID="{630E70FE-1A25-494B-B06A-4E15BCDEB590}" presName="connectorText" presStyleLbl="sibTrans2D1" presStyleIdx="2" presStyleCnt="4"/>
      <dgm:spPr/>
      <dgm:t>
        <a:bodyPr/>
        <a:lstStyle/>
        <a:p>
          <a:endParaRPr kumimoji="1" lang="ja-JP" altLang="en-US"/>
        </a:p>
      </dgm:t>
    </dgm:pt>
    <dgm:pt modelId="{FF8E1F6C-61BA-49B1-B54D-65ECC1017AB7}" type="pres">
      <dgm:prSet presAssocID="{DDDF37A2-0259-4409-A054-63129F7F5D03}" presName="node" presStyleLbl="node1" presStyleIdx="3" presStyleCnt="5" custScaleY="301259">
        <dgm:presLayoutVars>
          <dgm:bulletEnabled val="1"/>
        </dgm:presLayoutVars>
      </dgm:prSet>
      <dgm:spPr/>
      <dgm:t>
        <a:bodyPr/>
        <a:lstStyle/>
        <a:p>
          <a:endParaRPr kumimoji="1" lang="ja-JP" altLang="en-US"/>
        </a:p>
      </dgm:t>
    </dgm:pt>
    <dgm:pt modelId="{5F150968-033C-4338-9135-739F8C789933}" type="pres">
      <dgm:prSet presAssocID="{251D254B-B0A3-4BE5-B43E-FC2EAD60FADC}" presName="sibTrans" presStyleLbl="sibTrans2D1" presStyleIdx="3" presStyleCnt="4"/>
      <dgm:spPr/>
      <dgm:t>
        <a:bodyPr/>
        <a:lstStyle/>
        <a:p>
          <a:endParaRPr kumimoji="1" lang="ja-JP" altLang="en-US"/>
        </a:p>
      </dgm:t>
    </dgm:pt>
    <dgm:pt modelId="{72AA1F9C-AA10-4144-94FE-B17C273CA09F}" type="pres">
      <dgm:prSet presAssocID="{251D254B-B0A3-4BE5-B43E-FC2EAD60FADC}" presName="connectorText" presStyleLbl="sibTrans2D1" presStyleIdx="3" presStyleCnt="4"/>
      <dgm:spPr/>
      <dgm:t>
        <a:bodyPr/>
        <a:lstStyle/>
        <a:p>
          <a:endParaRPr kumimoji="1" lang="ja-JP" altLang="en-US"/>
        </a:p>
      </dgm:t>
    </dgm:pt>
    <dgm:pt modelId="{51FF9B33-7BE7-47D3-ABF2-E963BD22C209}" type="pres">
      <dgm:prSet presAssocID="{121AA96E-60F4-453D-B93E-5F9F10ED6E7F}" presName="node" presStyleLbl="node1" presStyleIdx="4" presStyleCnt="5" custScaleY="310068">
        <dgm:presLayoutVars>
          <dgm:bulletEnabled val="1"/>
        </dgm:presLayoutVars>
      </dgm:prSet>
      <dgm:spPr/>
      <dgm:t>
        <a:bodyPr/>
        <a:lstStyle/>
        <a:p>
          <a:endParaRPr kumimoji="1" lang="ja-JP" altLang="en-US"/>
        </a:p>
      </dgm:t>
    </dgm:pt>
  </dgm:ptLst>
  <dgm:cxnLst>
    <dgm:cxn modelId="{60C868DD-27BA-42C5-A08B-A8B6050CD899}" type="presOf" srcId="{9260AB04-1604-46AA-9158-487652B2D51E}" destId="{84372DE9-8B93-42CC-9B98-B66B7D43F3DF}" srcOrd="0" destOrd="0" presId="urn:microsoft.com/office/officeart/2005/8/layout/process1"/>
    <dgm:cxn modelId="{0D63F218-0B62-44E6-9E16-358CE6250CC7}" type="presOf" srcId="{251D254B-B0A3-4BE5-B43E-FC2EAD60FADC}" destId="{72AA1F9C-AA10-4144-94FE-B17C273CA09F}" srcOrd="1" destOrd="0" presId="urn:microsoft.com/office/officeart/2005/8/layout/process1"/>
    <dgm:cxn modelId="{9CAC6CDF-E09B-4912-B6BE-07797DA57452}" srcId="{B0931CCE-64E0-45A7-AB98-20DA27A3DCAC}" destId="{121AA96E-60F4-453D-B93E-5F9F10ED6E7F}" srcOrd="4" destOrd="0" parTransId="{5310A911-5B0F-4492-99FF-C8FA232D8284}" sibTransId="{2EF21969-E235-4365-B138-218EFE5DB537}"/>
    <dgm:cxn modelId="{5599939A-065A-4D74-A706-A2D112CBF96B}" type="presOf" srcId="{D85782FF-0731-400A-9980-D5E7B5432CFB}" destId="{EF9A640F-8377-412A-91CD-E27DAB19C551}" srcOrd="1" destOrd="0" presId="urn:microsoft.com/office/officeart/2005/8/layout/process1"/>
    <dgm:cxn modelId="{1AF2A386-6441-462A-AEC1-E6138C3CCCFE}" type="presOf" srcId="{121AA96E-60F4-453D-B93E-5F9F10ED6E7F}" destId="{51FF9B33-7BE7-47D3-ABF2-E963BD22C209}" srcOrd="0" destOrd="0" presId="urn:microsoft.com/office/officeart/2005/8/layout/process1"/>
    <dgm:cxn modelId="{8B4DE9A6-24B9-4E41-8CF0-685C720299AA}" srcId="{B0931CCE-64E0-45A7-AB98-20DA27A3DCAC}" destId="{9260AB04-1604-46AA-9158-487652B2D51E}" srcOrd="0" destOrd="0" parTransId="{0FF01AB1-50E5-4906-AD10-1638E1F07716}" sibTransId="{552F1D4E-C5AD-4BAB-A885-C3EC6DE43447}"/>
    <dgm:cxn modelId="{0F65FE45-12BC-49FB-B6E9-0A81189C33BB}" type="presOf" srcId="{B0931CCE-64E0-45A7-AB98-20DA27A3DCAC}" destId="{1E1DAADF-4B2B-4AA3-A0E6-49E959B26809}" srcOrd="0" destOrd="0" presId="urn:microsoft.com/office/officeart/2005/8/layout/process1"/>
    <dgm:cxn modelId="{2636BF65-A3DB-4DD2-BFE9-DB65DC6D7E14}" srcId="{B0931CCE-64E0-45A7-AB98-20DA27A3DCAC}" destId="{634F42DB-0E09-4ABF-B55D-19859764AA2F}" srcOrd="1" destOrd="0" parTransId="{0FA8B814-DE3A-4CC9-9C8E-8D6727E4CEC5}" sibTransId="{D85782FF-0731-400A-9980-D5E7B5432CFB}"/>
    <dgm:cxn modelId="{1B641C41-7B17-46C3-BC99-4598BC6E442B}" type="presOf" srcId="{552F1D4E-C5AD-4BAB-A885-C3EC6DE43447}" destId="{E0015D90-831B-45D5-914F-0B2068971EFB}" srcOrd="0" destOrd="0" presId="urn:microsoft.com/office/officeart/2005/8/layout/process1"/>
    <dgm:cxn modelId="{068558E5-89D9-499D-A5A1-414C759A066B}" srcId="{B0931CCE-64E0-45A7-AB98-20DA27A3DCAC}" destId="{DDDF37A2-0259-4409-A054-63129F7F5D03}" srcOrd="3" destOrd="0" parTransId="{35EA023C-760E-43F6-97BC-E138E9445792}" sibTransId="{251D254B-B0A3-4BE5-B43E-FC2EAD60FADC}"/>
    <dgm:cxn modelId="{A57C2365-3D6E-4245-85E7-6E5DD50140DD}" srcId="{B0931CCE-64E0-45A7-AB98-20DA27A3DCAC}" destId="{C7CC6BD4-A66A-45E7-9212-55595D61737F}" srcOrd="2" destOrd="0" parTransId="{36A76141-1686-4BA8-B7F6-E61DDB112D79}" sibTransId="{630E70FE-1A25-494B-B06A-4E15BCDEB590}"/>
    <dgm:cxn modelId="{D6E331C3-E5FF-4BB9-8FDC-5DED103F8ED9}" type="presOf" srcId="{634F42DB-0E09-4ABF-B55D-19859764AA2F}" destId="{590C08B8-0564-43E2-A716-64AE562E103B}" srcOrd="0" destOrd="0" presId="urn:microsoft.com/office/officeart/2005/8/layout/process1"/>
    <dgm:cxn modelId="{79EF2C55-CFF0-471F-81C7-C0768088F435}" type="presOf" srcId="{630E70FE-1A25-494B-B06A-4E15BCDEB590}" destId="{5119DC0B-FE14-40DB-9BFC-458A454BEF29}" srcOrd="1" destOrd="0" presId="urn:microsoft.com/office/officeart/2005/8/layout/process1"/>
    <dgm:cxn modelId="{71C30421-3A4F-4027-B852-79004628BEA9}" type="presOf" srcId="{251D254B-B0A3-4BE5-B43E-FC2EAD60FADC}" destId="{5F150968-033C-4338-9135-739F8C789933}" srcOrd="0" destOrd="0" presId="urn:microsoft.com/office/officeart/2005/8/layout/process1"/>
    <dgm:cxn modelId="{2AE3986D-DFB7-4C97-91D4-42BA2308B92F}" type="presOf" srcId="{C7CC6BD4-A66A-45E7-9212-55595D61737F}" destId="{DA1CAE7C-2FFA-4B47-9EA3-EC84DABA3AFE}" srcOrd="0" destOrd="0" presId="urn:microsoft.com/office/officeart/2005/8/layout/process1"/>
    <dgm:cxn modelId="{42C147BE-6D64-4062-BB46-6DDF7FF58667}" type="presOf" srcId="{D85782FF-0731-400A-9980-D5E7B5432CFB}" destId="{E7785267-0052-4342-95A7-74E19504F8F5}" srcOrd="0" destOrd="0" presId="urn:microsoft.com/office/officeart/2005/8/layout/process1"/>
    <dgm:cxn modelId="{1044E2AB-5146-4A86-9480-333B021C030A}" type="presOf" srcId="{630E70FE-1A25-494B-B06A-4E15BCDEB590}" destId="{6F85A123-DBDB-4FF6-A363-F89023458224}" srcOrd="0" destOrd="0" presId="urn:microsoft.com/office/officeart/2005/8/layout/process1"/>
    <dgm:cxn modelId="{290BF2A2-6370-4B61-8F0C-F6254DFC035F}" type="presOf" srcId="{DDDF37A2-0259-4409-A054-63129F7F5D03}" destId="{FF8E1F6C-61BA-49B1-B54D-65ECC1017AB7}" srcOrd="0" destOrd="0" presId="urn:microsoft.com/office/officeart/2005/8/layout/process1"/>
    <dgm:cxn modelId="{E571058E-186A-42D2-8358-DC1E2ADA921E}" type="presOf" srcId="{552F1D4E-C5AD-4BAB-A885-C3EC6DE43447}" destId="{F6F044DA-065D-44A7-B639-EF0BBC75D1E9}" srcOrd="1" destOrd="0" presId="urn:microsoft.com/office/officeart/2005/8/layout/process1"/>
    <dgm:cxn modelId="{0725B1D9-47D3-4462-8DA0-92381DE342FF}" type="presParOf" srcId="{1E1DAADF-4B2B-4AA3-A0E6-49E959B26809}" destId="{84372DE9-8B93-42CC-9B98-B66B7D43F3DF}" srcOrd="0" destOrd="0" presId="urn:microsoft.com/office/officeart/2005/8/layout/process1"/>
    <dgm:cxn modelId="{6AA65C29-39C7-433E-B706-55DF94E2FBD0}" type="presParOf" srcId="{1E1DAADF-4B2B-4AA3-A0E6-49E959B26809}" destId="{E0015D90-831B-45D5-914F-0B2068971EFB}" srcOrd="1" destOrd="0" presId="urn:microsoft.com/office/officeart/2005/8/layout/process1"/>
    <dgm:cxn modelId="{7BE0F15D-CF59-426F-B363-BD35C24B1F8F}" type="presParOf" srcId="{E0015D90-831B-45D5-914F-0B2068971EFB}" destId="{F6F044DA-065D-44A7-B639-EF0BBC75D1E9}" srcOrd="0" destOrd="0" presId="urn:microsoft.com/office/officeart/2005/8/layout/process1"/>
    <dgm:cxn modelId="{45979A28-58FE-4AF9-AB17-458E15445BC8}" type="presParOf" srcId="{1E1DAADF-4B2B-4AA3-A0E6-49E959B26809}" destId="{590C08B8-0564-43E2-A716-64AE562E103B}" srcOrd="2" destOrd="0" presId="urn:microsoft.com/office/officeart/2005/8/layout/process1"/>
    <dgm:cxn modelId="{3B3BF16E-6FCD-4963-BFB6-204F7D0973CF}" type="presParOf" srcId="{1E1DAADF-4B2B-4AA3-A0E6-49E959B26809}" destId="{E7785267-0052-4342-95A7-74E19504F8F5}" srcOrd="3" destOrd="0" presId="urn:microsoft.com/office/officeart/2005/8/layout/process1"/>
    <dgm:cxn modelId="{2B368840-7D46-4FE1-9F43-18E0888D3C1F}" type="presParOf" srcId="{E7785267-0052-4342-95A7-74E19504F8F5}" destId="{EF9A640F-8377-412A-91CD-E27DAB19C551}" srcOrd="0" destOrd="0" presId="urn:microsoft.com/office/officeart/2005/8/layout/process1"/>
    <dgm:cxn modelId="{262FA724-521A-4695-94A4-875862A24AD0}" type="presParOf" srcId="{1E1DAADF-4B2B-4AA3-A0E6-49E959B26809}" destId="{DA1CAE7C-2FFA-4B47-9EA3-EC84DABA3AFE}" srcOrd="4" destOrd="0" presId="urn:microsoft.com/office/officeart/2005/8/layout/process1"/>
    <dgm:cxn modelId="{2C5B642E-BB26-46BA-815C-A034AAC256B7}" type="presParOf" srcId="{1E1DAADF-4B2B-4AA3-A0E6-49E959B26809}" destId="{6F85A123-DBDB-4FF6-A363-F89023458224}" srcOrd="5" destOrd="0" presId="urn:microsoft.com/office/officeart/2005/8/layout/process1"/>
    <dgm:cxn modelId="{D4283B7F-473C-456E-B383-1189024F9F0C}" type="presParOf" srcId="{6F85A123-DBDB-4FF6-A363-F89023458224}" destId="{5119DC0B-FE14-40DB-9BFC-458A454BEF29}" srcOrd="0" destOrd="0" presId="urn:microsoft.com/office/officeart/2005/8/layout/process1"/>
    <dgm:cxn modelId="{380D4066-DA17-49EF-BDAF-2DF336129FCB}" type="presParOf" srcId="{1E1DAADF-4B2B-4AA3-A0E6-49E959B26809}" destId="{FF8E1F6C-61BA-49B1-B54D-65ECC1017AB7}" srcOrd="6" destOrd="0" presId="urn:microsoft.com/office/officeart/2005/8/layout/process1"/>
    <dgm:cxn modelId="{1AF54057-D3C3-405D-B871-3D29FB08DDDA}" type="presParOf" srcId="{1E1DAADF-4B2B-4AA3-A0E6-49E959B26809}" destId="{5F150968-033C-4338-9135-739F8C789933}" srcOrd="7" destOrd="0" presId="urn:microsoft.com/office/officeart/2005/8/layout/process1"/>
    <dgm:cxn modelId="{A98AA5BB-5CDC-4CD0-945E-5F001CE9DCE7}" type="presParOf" srcId="{5F150968-033C-4338-9135-739F8C789933}" destId="{72AA1F9C-AA10-4144-94FE-B17C273CA09F}" srcOrd="0" destOrd="0" presId="urn:microsoft.com/office/officeart/2005/8/layout/process1"/>
    <dgm:cxn modelId="{880531F1-7486-451D-AF8E-FA3269F59BAD}" type="presParOf" srcId="{1E1DAADF-4B2B-4AA3-A0E6-49E959B26809}" destId="{51FF9B33-7BE7-47D3-ABF2-E963BD22C209}" srcOrd="8" destOrd="0" presId="urn:microsoft.com/office/officeart/2005/8/layout/process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9349F2-5A3B-4E21-ADFD-8343DAE4E69C}" type="doc">
      <dgm:prSet loTypeId="urn:microsoft.com/office/officeart/2005/8/layout/hProcess9" loCatId="process" qsTypeId="urn:microsoft.com/office/officeart/2005/8/quickstyle/simple3" qsCatId="simple" csTypeId="urn:microsoft.com/office/officeart/2005/8/colors/colorful5" csCatId="colorful" phldr="1"/>
      <dgm:spPr/>
    </dgm:pt>
    <dgm:pt modelId="{D5D3B8C9-1DC0-4111-A2A8-4EEF78EAB96A}">
      <dgm:prSet phldrT="[テキスト]"/>
      <dgm:spPr/>
      <dgm:t>
        <a:bodyPr/>
        <a:lstStyle/>
        <a:p>
          <a:r>
            <a:rPr kumimoji="1" lang="ja-JP" altLang="en-US" dirty="0" smtClean="0"/>
            <a:t>企業からの</a:t>
          </a:r>
          <a:endParaRPr kumimoji="1" lang="en-US" altLang="ja-JP" dirty="0" smtClean="0"/>
        </a:p>
        <a:p>
          <a:r>
            <a:rPr kumimoji="1" lang="ja-JP" altLang="en-US" dirty="0" smtClean="0"/>
            <a:t>情報開示</a:t>
          </a:r>
          <a:endParaRPr kumimoji="1" lang="ja-JP" altLang="en-US" dirty="0"/>
        </a:p>
      </dgm:t>
    </dgm:pt>
    <dgm:pt modelId="{98887745-A649-4F47-A690-0B2E2DEBF4E9}" type="parTrans" cxnId="{34357854-2E89-4A6E-BE70-A6A230B8327E}">
      <dgm:prSet/>
      <dgm:spPr/>
      <dgm:t>
        <a:bodyPr/>
        <a:lstStyle/>
        <a:p>
          <a:endParaRPr kumimoji="1" lang="ja-JP" altLang="en-US"/>
        </a:p>
      </dgm:t>
    </dgm:pt>
    <dgm:pt modelId="{4A506884-1C9D-4B00-AD58-FD480ED6B3DB}" type="sibTrans" cxnId="{34357854-2E89-4A6E-BE70-A6A230B8327E}">
      <dgm:prSet/>
      <dgm:spPr/>
      <dgm:t>
        <a:bodyPr/>
        <a:lstStyle/>
        <a:p>
          <a:endParaRPr kumimoji="1" lang="ja-JP" altLang="en-US"/>
        </a:p>
      </dgm:t>
    </dgm:pt>
    <dgm:pt modelId="{06EF2A08-2070-4D65-876B-925D731BB555}">
      <dgm:prSet phldrT="[テキスト]"/>
      <dgm:spPr/>
      <dgm:t>
        <a:bodyPr/>
        <a:lstStyle/>
        <a:p>
          <a:r>
            <a:rPr kumimoji="1" lang="ja-JP" altLang="en-US" dirty="0" smtClean="0"/>
            <a:t>信頼</a:t>
          </a:r>
          <a:endParaRPr kumimoji="1" lang="ja-JP" altLang="en-US" dirty="0"/>
        </a:p>
      </dgm:t>
    </dgm:pt>
    <dgm:pt modelId="{FEA84F04-DF47-437E-A389-90DF5297207D}" type="parTrans" cxnId="{8CD8C0EA-BBE7-4F2A-9D1D-E61342054BC9}">
      <dgm:prSet/>
      <dgm:spPr/>
      <dgm:t>
        <a:bodyPr/>
        <a:lstStyle/>
        <a:p>
          <a:endParaRPr kumimoji="1" lang="ja-JP" altLang="en-US"/>
        </a:p>
      </dgm:t>
    </dgm:pt>
    <dgm:pt modelId="{D0DC3992-8F61-4DB5-A7D2-520B98C389BF}" type="sibTrans" cxnId="{8CD8C0EA-BBE7-4F2A-9D1D-E61342054BC9}">
      <dgm:prSet/>
      <dgm:spPr/>
      <dgm:t>
        <a:bodyPr/>
        <a:lstStyle/>
        <a:p>
          <a:endParaRPr kumimoji="1" lang="ja-JP" altLang="en-US"/>
        </a:p>
      </dgm:t>
    </dgm:pt>
    <dgm:pt modelId="{9CBF7FD4-27C7-475E-9261-F67159E8DAD3}">
      <dgm:prSet phldrT="[テキスト]"/>
      <dgm:spPr/>
      <dgm:t>
        <a:bodyPr/>
        <a:lstStyle/>
        <a:p>
          <a:r>
            <a:rPr kumimoji="1" lang="ja-JP" altLang="en-US" dirty="0" smtClean="0"/>
            <a:t>購入意向</a:t>
          </a:r>
          <a:endParaRPr kumimoji="1" lang="ja-JP" altLang="en-US" dirty="0"/>
        </a:p>
      </dgm:t>
    </dgm:pt>
    <dgm:pt modelId="{F0F7DE47-921E-48FB-B2F2-C85833A6037D}" type="parTrans" cxnId="{AC361E2C-3789-4200-8369-EB8888CC57E2}">
      <dgm:prSet/>
      <dgm:spPr/>
      <dgm:t>
        <a:bodyPr/>
        <a:lstStyle/>
        <a:p>
          <a:endParaRPr kumimoji="1" lang="ja-JP" altLang="en-US"/>
        </a:p>
      </dgm:t>
    </dgm:pt>
    <dgm:pt modelId="{13F61B54-E934-4618-A770-A76C1591BA85}" type="sibTrans" cxnId="{AC361E2C-3789-4200-8369-EB8888CC57E2}">
      <dgm:prSet/>
      <dgm:spPr/>
      <dgm:t>
        <a:bodyPr/>
        <a:lstStyle/>
        <a:p>
          <a:endParaRPr kumimoji="1" lang="ja-JP" altLang="en-US"/>
        </a:p>
      </dgm:t>
    </dgm:pt>
    <dgm:pt modelId="{45D167F9-1A4F-47C0-984A-07D061745DAB}" type="pres">
      <dgm:prSet presAssocID="{919349F2-5A3B-4E21-ADFD-8343DAE4E69C}" presName="CompostProcess" presStyleCnt="0">
        <dgm:presLayoutVars>
          <dgm:dir/>
          <dgm:resizeHandles val="exact"/>
        </dgm:presLayoutVars>
      </dgm:prSet>
      <dgm:spPr/>
    </dgm:pt>
    <dgm:pt modelId="{07267084-1678-4A8C-AEDE-22EF6ADAB4B2}" type="pres">
      <dgm:prSet presAssocID="{919349F2-5A3B-4E21-ADFD-8343DAE4E69C}" presName="arrow" presStyleLbl="bgShp" presStyleIdx="0" presStyleCnt="1" custLinFactNeighborX="3766" custLinFactNeighborY="925"/>
      <dgm:spPr/>
    </dgm:pt>
    <dgm:pt modelId="{6B2C7986-4FC0-4853-82C8-C4F7EE2C4356}" type="pres">
      <dgm:prSet presAssocID="{919349F2-5A3B-4E21-ADFD-8343DAE4E69C}" presName="linearProcess" presStyleCnt="0"/>
      <dgm:spPr/>
    </dgm:pt>
    <dgm:pt modelId="{B73BD47D-4B3A-4B2D-880A-E524BE547EC1}" type="pres">
      <dgm:prSet presAssocID="{D5D3B8C9-1DC0-4111-A2A8-4EEF78EAB96A}" presName="textNode" presStyleLbl="node1" presStyleIdx="0" presStyleCnt="3">
        <dgm:presLayoutVars>
          <dgm:bulletEnabled val="1"/>
        </dgm:presLayoutVars>
      </dgm:prSet>
      <dgm:spPr/>
      <dgm:t>
        <a:bodyPr/>
        <a:lstStyle/>
        <a:p>
          <a:endParaRPr kumimoji="1" lang="ja-JP" altLang="en-US"/>
        </a:p>
      </dgm:t>
    </dgm:pt>
    <dgm:pt modelId="{9DBC7480-E415-43C7-B6A3-EC2B47CCD706}" type="pres">
      <dgm:prSet presAssocID="{4A506884-1C9D-4B00-AD58-FD480ED6B3DB}" presName="sibTrans" presStyleCnt="0"/>
      <dgm:spPr/>
    </dgm:pt>
    <dgm:pt modelId="{262EFDD0-0646-4594-9DF2-5B2A71CA9380}" type="pres">
      <dgm:prSet presAssocID="{06EF2A08-2070-4D65-876B-925D731BB555}" presName="textNode" presStyleLbl="node1" presStyleIdx="1" presStyleCnt="3">
        <dgm:presLayoutVars>
          <dgm:bulletEnabled val="1"/>
        </dgm:presLayoutVars>
      </dgm:prSet>
      <dgm:spPr/>
      <dgm:t>
        <a:bodyPr/>
        <a:lstStyle/>
        <a:p>
          <a:endParaRPr kumimoji="1" lang="ja-JP" altLang="en-US"/>
        </a:p>
      </dgm:t>
    </dgm:pt>
    <dgm:pt modelId="{C331C086-6E00-4128-8C53-8C7290F52A28}" type="pres">
      <dgm:prSet presAssocID="{D0DC3992-8F61-4DB5-A7D2-520B98C389BF}" presName="sibTrans" presStyleCnt="0"/>
      <dgm:spPr/>
    </dgm:pt>
    <dgm:pt modelId="{0BA6CF6D-8E60-4945-A8AD-DD6409926A53}" type="pres">
      <dgm:prSet presAssocID="{9CBF7FD4-27C7-475E-9261-F67159E8DAD3}" presName="textNode" presStyleLbl="node1" presStyleIdx="2" presStyleCnt="3">
        <dgm:presLayoutVars>
          <dgm:bulletEnabled val="1"/>
        </dgm:presLayoutVars>
      </dgm:prSet>
      <dgm:spPr/>
      <dgm:t>
        <a:bodyPr/>
        <a:lstStyle/>
        <a:p>
          <a:endParaRPr kumimoji="1" lang="ja-JP" altLang="en-US"/>
        </a:p>
      </dgm:t>
    </dgm:pt>
  </dgm:ptLst>
  <dgm:cxnLst>
    <dgm:cxn modelId="{AC361E2C-3789-4200-8369-EB8888CC57E2}" srcId="{919349F2-5A3B-4E21-ADFD-8343DAE4E69C}" destId="{9CBF7FD4-27C7-475E-9261-F67159E8DAD3}" srcOrd="2" destOrd="0" parTransId="{F0F7DE47-921E-48FB-B2F2-C85833A6037D}" sibTransId="{13F61B54-E934-4618-A770-A76C1591BA85}"/>
    <dgm:cxn modelId="{7BF2D571-9F0B-46BE-9116-1F95D62F231B}" type="presOf" srcId="{D5D3B8C9-1DC0-4111-A2A8-4EEF78EAB96A}" destId="{B73BD47D-4B3A-4B2D-880A-E524BE547EC1}" srcOrd="0" destOrd="0" presId="urn:microsoft.com/office/officeart/2005/8/layout/hProcess9"/>
    <dgm:cxn modelId="{8CD8C0EA-BBE7-4F2A-9D1D-E61342054BC9}" srcId="{919349F2-5A3B-4E21-ADFD-8343DAE4E69C}" destId="{06EF2A08-2070-4D65-876B-925D731BB555}" srcOrd="1" destOrd="0" parTransId="{FEA84F04-DF47-437E-A389-90DF5297207D}" sibTransId="{D0DC3992-8F61-4DB5-A7D2-520B98C389BF}"/>
    <dgm:cxn modelId="{34357854-2E89-4A6E-BE70-A6A230B8327E}" srcId="{919349F2-5A3B-4E21-ADFD-8343DAE4E69C}" destId="{D5D3B8C9-1DC0-4111-A2A8-4EEF78EAB96A}" srcOrd="0" destOrd="0" parTransId="{98887745-A649-4F47-A690-0B2E2DEBF4E9}" sibTransId="{4A506884-1C9D-4B00-AD58-FD480ED6B3DB}"/>
    <dgm:cxn modelId="{872F92D5-0CF1-49CA-BB43-23D9134DF47B}" type="presOf" srcId="{9CBF7FD4-27C7-475E-9261-F67159E8DAD3}" destId="{0BA6CF6D-8E60-4945-A8AD-DD6409926A53}" srcOrd="0" destOrd="0" presId="urn:microsoft.com/office/officeart/2005/8/layout/hProcess9"/>
    <dgm:cxn modelId="{96D3E0CE-3B57-4C6A-9A63-94DA75913792}" type="presOf" srcId="{919349F2-5A3B-4E21-ADFD-8343DAE4E69C}" destId="{45D167F9-1A4F-47C0-984A-07D061745DAB}" srcOrd="0" destOrd="0" presId="urn:microsoft.com/office/officeart/2005/8/layout/hProcess9"/>
    <dgm:cxn modelId="{15756575-93CF-4CEF-BD09-9FA54DCAD441}" type="presOf" srcId="{06EF2A08-2070-4D65-876B-925D731BB555}" destId="{262EFDD0-0646-4594-9DF2-5B2A71CA9380}" srcOrd="0" destOrd="0" presId="urn:microsoft.com/office/officeart/2005/8/layout/hProcess9"/>
    <dgm:cxn modelId="{F710221A-4BEE-42F7-97CE-CF4B0C6DBF1B}" type="presParOf" srcId="{45D167F9-1A4F-47C0-984A-07D061745DAB}" destId="{07267084-1678-4A8C-AEDE-22EF6ADAB4B2}" srcOrd="0" destOrd="0" presId="urn:microsoft.com/office/officeart/2005/8/layout/hProcess9"/>
    <dgm:cxn modelId="{79BBAE54-BFB8-4A76-93DC-C88EE88D63EB}" type="presParOf" srcId="{45D167F9-1A4F-47C0-984A-07D061745DAB}" destId="{6B2C7986-4FC0-4853-82C8-C4F7EE2C4356}" srcOrd="1" destOrd="0" presId="urn:microsoft.com/office/officeart/2005/8/layout/hProcess9"/>
    <dgm:cxn modelId="{1EDEF28D-69E1-46A6-8197-02293EE7F587}" type="presParOf" srcId="{6B2C7986-4FC0-4853-82C8-C4F7EE2C4356}" destId="{B73BD47D-4B3A-4B2D-880A-E524BE547EC1}" srcOrd="0" destOrd="0" presId="urn:microsoft.com/office/officeart/2005/8/layout/hProcess9"/>
    <dgm:cxn modelId="{420718A0-49C0-4ABC-8439-E099CF51185C}" type="presParOf" srcId="{6B2C7986-4FC0-4853-82C8-C4F7EE2C4356}" destId="{9DBC7480-E415-43C7-B6A3-EC2B47CCD706}" srcOrd="1" destOrd="0" presId="urn:microsoft.com/office/officeart/2005/8/layout/hProcess9"/>
    <dgm:cxn modelId="{33997477-F432-4462-8FC9-979504C830AC}" type="presParOf" srcId="{6B2C7986-4FC0-4853-82C8-C4F7EE2C4356}" destId="{262EFDD0-0646-4594-9DF2-5B2A71CA9380}" srcOrd="2" destOrd="0" presId="urn:microsoft.com/office/officeart/2005/8/layout/hProcess9"/>
    <dgm:cxn modelId="{DD2596C4-DC6C-40F0-A3FF-2E438AB5547C}" type="presParOf" srcId="{6B2C7986-4FC0-4853-82C8-C4F7EE2C4356}" destId="{C331C086-6E00-4128-8C53-8C7290F52A28}" srcOrd="3" destOrd="0" presId="urn:microsoft.com/office/officeart/2005/8/layout/hProcess9"/>
    <dgm:cxn modelId="{85F52804-DC96-4598-889B-CF3EFDAC6704}" type="presParOf" srcId="{6B2C7986-4FC0-4853-82C8-C4F7EE2C4356}" destId="{0BA6CF6D-8E60-4945-A8AD-DD6409926A53}"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372DE9-8B93-42CC-9B98-B66B7D43F3DF}">
      <dsp:nvSpPr>
        <dsp:cNvPr id="0" name=""/>
        <dsp:cNvSpPr/>
      </dsp:nvSpPr>
      <dsp:spPr>
        <a:xfrm>
          <a:off x="1568" y="1326779"/>
          <a:ext cx="1780907" cy="299009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kumimoji="1" lang="ja-JP" altLang="en-US" sz="3000" kern="1200" dirty="0"/>
            <a:t>市場機会の発見</a:t>
          </a:r>
        </a:p>
      </dsp:txBody>
      <dsp:txXfrm>
        <a:off x="53729" y="1378940"/>
        <a:ext cx="1676585" cy="2885777"/>
      </dsp:txXfrm>
    </dsp:sp>
    <dsp:sp modelId="{E0015D90-831B-45D5-914F-0B2068971EFB}">
      <dsp:nvSpPr>
        <dsp:cNvPr id="0" name=""/>
        <dsp:cNvSpPr/>
      </dsp:nvSpPr>
      <dsp:spPr>
        <a:xfrm>
          <a:off x="1940948" y="2625324"/>
          <a:ext cx="335960" cy="39301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kumimoji="1" lang="ja-JP" altLang="en-US" sz="1600" kern="1200" dirty="0"/>
        </a:p>
      </dsp:txBody>
      <dsp:txXfrm>
        <a:off x="1940948" y="2703926"/>
        <a:ext cx="235172" cy="235806"/>
      </dsp:txXfrm>
    </dsp:sp>
    <dsp:sp modelId="{590C08B8-0564-43E2-A716-64AE562E103B}">
      <dsp:nvSpPr>
        <dsp:cNvPr id="0" name=""/>
        <dsp:cNvSpPr/>
      </dsp:nvSpPr>
      <dsp:spPr>
        <a:xfrm>
          <a:off x="2416364" y="1326779"/>
          <a:ext cx="1584719" cy="299009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kumimoji="1" lang="ja-JP" altLang="en-US" sz="3000" kern="1200" dirty="0"/>
            <a:t>新商品のデザイン</a:t>
          </a:r>
        </a:p>
      </dsp:txBody>
      <dsp:txXfrm>
        <a:off x="2462779" y="1373194"/>
        <a:ext cx="1491889" cy="2897269"/>
      </dsp:txXfrm>
    </dsp:sp>
    <dsp:sp modelId="{E7785267-0052-4342-95A7-74E19504F8F5}">
      <dsp:nvSpPr>
        <dsp:cNvPr id="0" name=""/>
        <dsp:cNvSpPr/>
      </dsp:nvSpPr>
      <dsp:spPr>
        <a:xfrm>
          <a:off x="4159556" y="2625324"/>
          <a:ext cx="335960" cy="393010"/>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kumimoji="1" lang="ja-JP" altLang="en-US" sz="1600" kern="1200" dirty="0"/>
        </a:p>
      </dsp:txBody>
      <dsp:txXfrm>
        <a:off x="4159556" y="2703926"/>
        <a:ext cx="235172" cy="235806"/>
      </dsp:txXfrm>
    </dsp:sp>
    <dsp:sp modelId="{DA1CAE7C-2FFA-4B47-9EA3-EC84DABA3AFE}">
      <dsp:nvSpPr>
        <dsp:cNvPr id="0" name=""/>
        <dsp:cNvSpPr/>
      </dsp:nvSpPr>
      <dsp:spPr>
        <a:xfrm>
          <a:off x="4634971" y="1358185"/>
          <a:ext cx="1584719" cy="292728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kumimoji="1" lang="ja-JP" altLang="en-US" sz="2900" kern="1200" dirty="0"/>
            <a:t>商品</a:t>
          </a:r>
          <a:endParaRPr kumimoji="1" lang="en-US" altLang="ja-JP" sz="2900" kern="1200" dirty="0"/>
        </a:p>
        <a:p>
          <a:pPr lvl="0" algn="ctr" defTabSz="1289050">
            <a:lnSpc>
              <a:spcPct val="90000"/>
            </a:lnSpc>
            <a:spcBef>
              <a:spcPct val="0"/>
            </a:spcBef>
            <a:spcAft>
              <a:spcPct val="35000"/>
            </a:spcAft>
          </a:pPr>
          <a:r>
            <a:rPr kumimoji="1" lang="ja-JP" altLang="en-US" sz="2900" kern="1200" dirty="0"/>
            <a:t>テスト</a:t>
          </a:r>
        </a:p>
      </dsp:txBody>
      <dsp:txXfrm>
        <a:off x="4681386" y="1404600"/>
        <a:ext cx="1491889" cy="2834457"/>
      </dsp:txXfrm>
    </dsp:sp>
    <dsp:sp modelId="{6F85A123-DBDB-4FF6-A363-F89023458224}">
      <dsp:nvSpPr>
        <dsp:cNvPr id="0" name=""/>
        <dsp:cNvSpPr/>
      </dsp:nvSpPr>
      <dsp:spPr>
        <a:xfrm>
          <a:off x="6378163" y="2625324"/>
          <a:ext cx="335960" cy="393010"/>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kumimoji="1" lang="ja-JP" altLang="en-US" sz="1600" kern="1200" dirty="0"/>
        </a:p>
      </dsp:txBody>
      <dsp:txXfrm>
        <a:off x="6378163" y="2703926"/>
        <a:ext cx="235172" cy="235806"/>
      </dsp:txXfrm>
    </dsp:sp>
    <dsp:sp modelId="{FF8E1F6C-61BA-49B1-B54D-65ECC1017AB7}">
      <dsp:nvSpPr>
        <dsp:cNvPr id="0" name=""/>
        <dsp:cNvSpPr/>
      </dsp:nvSpPr>
      <dsp:spPr>
        <a:xfrm>
          <a:off x="6853579" y="1389596"/>
          <a:ext cx="1584719" cy="286446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1" lang="ja-JP" altLang="en-US" sz="2800" kern="1200" dirty="0"/>
            <a:t>市場</a:t>
          </a:r>
          <a:endParaRPr kumimoji="1" lang="en-US" altLang="ja-JP" sz="2800" kern="1200" dirty="0"/>
        </a:p>
        <a:p>
          <a:pPr lvl="0" algn="ctr" defTabSz="1244600">
            <a:lnSpc>
              <a:spcPct val="90000"/>
            </a:lnSpc>
            <a:spcBef>
              <a:spcPct val="0"/>
            </a:spcBef>
            <a:spcAft>
              <a:spcPct val="35000"/>
            </a:spcAft>
          </a:pPr>
          <a:r>
            <a:rPr kumimoji="1" lang="ja-JP" altLang="en-US" sz="2800" kern="1200" dirty="0"/>
            <a:t>導入</a:t>
          </a:r>
        </a:p>
      </dsp:txBody>
      <dsp:txXfrm>
        <a:off x="6899994" y="1436011"/>
        <a:ext cx="1491889" cy="2771636"/>
      </dsp:txXfrm>
    </dsp:sp>
    <dsp:sp modelId="{5F150968-033C-4338-9135-739F8C789933}">
      <dsp:nvSpPr>
        <dsp:cNvPr id="0" name=""/>
        <dsp:cNvSpPr/>
      </dsp:nvSpPr>
      <dsp:spPr>
        <a:xfrm>
          <a:off x="8596770" y="2625324"/>
          <a:ext cx="335960" cy="393010"/>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kumimoji="1" lang="ja-JP" altLang="en-US" sz="1600" kern="1200" dirty="0"/>
        </a:p>
      </dsp:txBody>
      <dsp:txXfrm>
        <a:off x="8596770" y="2703926"/>
        <a:ext cx="235172" cy="235806"/>
      </dsp:txXfrm>
    </dsp:sp>
    <dsp:sp modelId="{51FF9B33-7BE7-47D3-ABF2-E963BD22C209}">
      <dsp:nvSpPr>
        <dsp:cNvPr id="0" name=""/>
        <dsp:cNvSpPr/>
      </dsp:nvSpPr>
      <dsp:spPr>
        <a:xfrm>
          <a:off x="9072186" y="1347717"/>
          <a:ext cx="1584719" cy="294822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1" lang="ja-JP" altLang="en-US" sz="2800" kern="1200" dirty="0"/>
            <a:t>ライフサイクル管理</a:t>
          </a:r>
        </a:p>
      </dsp:txBody>
      <dsp:txXfrm>
        <a:off x="9118601" y="1394132"/>
        <a:ext cx="1491889" cy="28553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67084-1678-4A8C-AEDE-22EF6ADAB4B2}">
      <dsp:nvSpPr>
        <dsp:cNvPr id="0" name=""/>
        <dsp:cNvSpPr/>
      </dsp:nvSpPr>
      <dsp:spPr>
        <a:xfrm>
          <a:off x="1140574" y="0"/>
          <a:ext cx="9059703" cy="4525963"/>
        </a:xfrm>
        <a:prstGeom prst="rightArrow">
          <a:avLst/>
        </a:prstGeom>
        <a:solidFill>
          <a:schemeClr val="accent5">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B73BD47D-4B3A-4B2D-880A-E524BE547EC1}">
      <dsp:nvSpPr>
        <dsp:cNvPr id="0" name=""/>
        <dsp:cNvSpPr/>
      </dsp:nvSpPr>
      <dsp:spPr>
        <a:xfrm>
          <a:off x="168099" y="1357788"/>
          <a:ext cx="3197542" cy="1810385"/>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kumimoji="1" lang="ja-JP" altLang="en-US" sz="3700" kern="1200" dirty="0" smtClean="0"/>
            <a:t>企業からの</a:t>
          </a:r>
          <a:endParaRPr kumimoji="1" lang="en-US" altLang="ja-JP" sz="3700" kern="1200" dirty="0" smtClean="0"/>
        </a:p>
        <a:p>
          <a:pPr lvl="0" algn="ctr" defTabSz="1644650">
            <a:lnSpc>
              <a:spcPct val="90000"/>
            </a:lnSpc>
            <a:spcBef>
              <a:spcPct val="0"/>
            </a:spcBef>
            <a:spcAft>
              <a:spcPct val="35000"/>
            </a:spcAft>
          </a:pPr>
          <a:r>
            <a:rPr kumimoji="1" lang="ja-JP" altLang="en-US" sz="3700" kern="1200" dirty="0" smtClean="0"/>
            <a:t>情報開示</a:t>
          </a:r>
          <a:endParaRPr kumimoji="1" lang="ja-JP" altLang="en-US" sz="3700" kern="1200" dirty="0"/>
        </a:p>
      </dsp:txBody>
      <dsp:txXfrm>
        <a:off x="256475" y="1446164"/>
        <a:ext cx="3020790" cy="1633633"/>
      </dsp:txXfrm>
    </dsp:sp>
    <dsp:sp modelId="{262EFDD0-0646-4594-9DF2-5B2A71CA9380}">
      <dsp:nvSpPr>
        <dsp:cNvPr id="0" name=""/>
        <dsp:cNvSpPr/>
      </dsp:nvSpPr>
      <dsp:spPr>
        <a:xfrm>
          <a:off x="3730466" y="1357788"/>
          <a:ext cx="3197542" cy="1810385"/>
        </a:xfrm>
        <a:prstGeom prst="roundRect">
          <a:avLst/>
        </a:prstGeom>
        <a:gradFill rotWithShape="0">
          <a:gsLst>
            <a:gs pos="0">
              <a:schemeClr val="accent5">
                <a:hueOff val="-4966938"/>
                <a:satOff val="19906"/>
                <a:lumOff val="4314"/>
                <a:alphaOff val="0"/>
                <a:tint val="50000"/>
                <a:satMod val="300000"/>
              </a:schemeClr>
            </a:gs>
            <a:gs pos="35000">
              <a:schemeClr val="accent5">
                <a:hueOff val="-4966938"/>
                <a:satOff val="19906"/>
                <a:lumOff val="4314"/>
                <a:alphaOff val="0"/>
                <a:tint val="37000"/>
                <a:satMod val="300000"/>
              </a:schemeClr>
            </a:gs>
            <a:gs pos="100000">
              <a:schemeClr val="accent5">
                <a:hueOff val="-4966938"/>
                <a:satOff val="19906"/>
                <a:lumOff val="431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kumimoji="1" lang="ja-JP" altLang="en-US" sz="3700" kern="1200" dirty="0" smtClean="0"/>
            <a:t>信頼</a:t>
          </a:r>
          <a:endParaRPr kumimoji="1" lang="ja-JP" altLang="en-US" sz="3700" kern="1200" dirty="0"/>
        </a:p>
      </dsp:txBody>
      <dsp:txXfrm>
        <a:off x="3818842" y="1446164"/>
        <a:ext cx="3020790" cy="1633633"/>
      </dsp:txXfrm>
    </dsp:sp>
    <dsp:sp modelId="{0BA6CF6D-8E60-4945-A8AD-DD6409926A53}">
      <dsp:nvSpPr>
        <dsp:cNvPr id="0" name=""/>
        <dsp:cNvSpPr/>
      </dsp:nvSpPr>
      <dsp:spPr>
        <a:xfrm>
          <a:off x="7292832" y="1357788"/>
          <a:ext cx="3197542" cy="1810385"/>
        </a:xfrm>
        <a:prstGeom prst="roundRect">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kumimoji="1" lang="ja-JP" altLang="en-US" sz="3700" kern="1200" dirty="0" smtClean="0"/>
            <a:t>購入意向</a:t>
          </a:r>
          <a:endParaRPr kumimoji="1" lang="ja-JP" altLang="en-US" sz="3700" kern="1200" dirty="0"/>
        </a:p>
      </dsp:txBody>
      <dsp:txXfrm>
        <a:off x="7381208" y="1446164"/>
        <a:ext cx="3020790" cy="163363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EF854-87D8-4BC3-8447-DD58992CAF1A}" type="datetimeFigureOut">
              <a:rPr kumimoji="1" lang="ja-JP" altLang="en-US" smtClean="0"/>
              <a:t>2016/9/4</a:t>
            </a:fld>
            <a:endParaRPr kumimoji="1"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6F7CB-EBE6-4109-ACD5-231DB56CD347}" type="slidenum">
              <a:rPr kumimoji="1" lang="ja-JP" altLang="en-US" smtClean="0"/>
              <a:t>‹#›</a:t>
            </a:fld>
            <a:endParaRPr kumimoji="1" lang="ja-JP" altLang="en-US" dirty="0"/>
          </a:p>
        </p:txBody>
      </p:sp>
    </p:spTree>
    <p:extLst>
      <p:ext uri="{BB962C8B-B14F-4D97-AF65-F5344CB8AC3E}">
        <p14:creationId xmlns:p14="http://schemas.microsoft.com/office/powerpoint/2010/main" val="411887905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1</a:t>
            </a:fld>
            <a:endParaRPr kumimoji="1" lang="ja-JP" altLang="en-US" dirty="0"/>
          </a:p>
        </p:txBody>
      </p:sp>
    </p:spTree>
    <p:extLst>
      <p:ext uri="{BB962C8B-B14F-4D97-AF65-F5344CB8AC3E}">
        <p14:creationId xmlns:p14="http://schemas.microsoft.com/office/powerpoint/2010/main" val="168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・その中でもネットにしぼった理由</a:t>
            </a:r>
            <a:endParaRPr kumimoji="1" lang="en-US" altLang="ja-JP" dirty="0"/>
          </a:p>
          <a:p>
            <a:r>
              <a:rPr kumimoji="1" lang="ja-JP" altLang="en-US" dirty="0"/>
              <a:t>⇒ネットの普及</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3</a:t>
            </a:fld>
            <a:endParaRPr kumimoji="1" lang="ja-JP" altLang="en-US" dirty="0"/>
          </a:p>
        </p:txBody>
      </p:sp>
    </p:spTree>
    <p:extLst>
      <p:ext uri="{BB962C8B-B14F-4D97-AF65-F5344CB8AC3E}">
        <p14:creationId xmlns:p14="http://schemas.microsoft.com/office/powerpoint/2010/main" val="2677565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2</a:t>
            </a:r>
            <a:r>
              <a:rPr kumimoji="1" lang="ja-JP" altLang="en-US" dirty="0" smtClean="0"/>
              <a:t>人の定義も載せた方がよいね</a:t>
            </a:r>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4</a:t>
            </a:fld>
            <a:endParaRPr kumimoji="1" lang="ja-JP" altLang="en-US" dirty="0"/>
          </a:p>
        </p:txBody>
      </p:sp>
    </p:spTree>
    <p:extLst>
      <p:ext uri="{BB962C8B-B14F-4D97-AF65-F5344CB8AC3E}">
        <p14:creationId xmlns:p14="http://schemas.microsoft.com/office/powerpoint/2010/main" val="3838912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6</a:t>
            </a:fld>
            <a:endParaRPr kumimoji="1" lang="ja-JP" altLang="en-US" dirty="0"/>
          </a:p>
        </p:txBody>
      </p:sp>
    </p:spTree>
    <p:extLst>
      <p:ext uri="{BB962C8B-B14F-4D97-AF65-F5344CB8AC3E}">
        <p14:creationId xmlns:p14="http://schemas.microsoft.com/office/powerpoint/2010/main" val="3673811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9</a:t>
            </a:fld>
            <a:endParaRPr kumimoji="1" lang="ja-JP" altLang="en-US" dirty="0"/>
          </a:p>
        </p:txBody>
      </p:sp>
    </p:spTree>
    <p:extLst>
      <p:ext uri="{BB962C8B-B14F-4D97-AF65-F5344CB8AC3E}">
        <p14:creationId xmlns:p14="http://schemas.microsoft.com/office/powerpoint/2010/main" val="851174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12</a:t>
            </a:fld>
            <a:endParaRPr kumimoji="1" lang="ja-JP" altLang="en-US" dirty="0"/>
          </a:p>
        </p:txBody>
      </p:sp>
    </p:spTree>
    <p:extLst>
      <p:ext uri="{BB962C8B-B14F-4D97-AF65-F5344CB8AC3E}">
        <p14:creationId xmlns:p14="http://schemas.microsoft.com/office/powerpoint/2010/main" val="1264259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https://www.jstage.jst.go.jp/article/jscej1984/2003/737/2003_737_223/_pdf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mtClean="0"/>
              <a:t>これにプラスで他の論文を探せると厚みが増すかも。土木とか。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16</a:t>
            </a:fld>
            <a:endParaRPr kumimoji="1" lang="ja-JP" altLang="en-US" dirty="0"/>
          </a:p>
        </p:txBody>
      </p:sp>
    </p:spTree>
    <p:extLst>
      <p:ext uri="{BB962C8B-B14F-4D97-AF65-F5344CB8AC3E}">
        <p14:creationId xmlns:p14="http://schemas.microsoft.com/office/powerpoint/2010/main" val="4255057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定義づけしちゃう。「共同開発者としての消費者」とか</a:t>
            </a:r>
            <a:endParaRPr kumimoji="1" lang="ja-JP" altLang="en-US" dirty="0"/>
          </a:p>
        </p:txBody>
      </p:sp>
      <p:sp>
        <p:nvSpPr>
          <p:cNvPr id="4" name="スライド番号プレースホルダー 3"/>
          <p:cNvSpPr>
            <a:spLocks noGrp="1"/>
          </p:cNvSpPr>
          <p:nvPr>
            <p:ph type="sldNum" sz="quarter" idx="10"/>
          </p:nvPr>
        </p:nvSpPr>
        <p:spPr/>
        <p:txBody>
          <a:bodyPr/>
          <a:lstStyle/>
          <a:p>
            <a:fld id="{EEA6F7CB-EBE6-4109-ACD5-231DB56CD347}" type="slidenum">
              <a:rPr kumimoji="1" lang="ja-JP" altLang="en-US" smtClean="0"/>
              <a:t>18</a:t>
            </a:fld>
            <a:endParaRPr kumimoji="1" lang="ja-JP" altLang="en-US" dirty="0"/>
          </a:p>
        </p:txBody>
      </p:sp>
    </p:spTree>
    <p:extLst>
      <p:ext uri="{BB962C8B-B14F-4D97-AF65-F5344CB8AC3E}">
        <p14:creationId xmlns:p14="http://schemas.microsoft.com/office/powerpoint/2010/main" val="1828816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2050" name="Picture 2" descr="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Grp="1" noChangeArrowheads="1"/>
          </p:cNvSpPr>
          <p:nvPr>
            <p:ph type="ctrTitle"/>
          </p:nvPr>
        </p:nvSpPr>
        <p:spPr>
          <a:xfrm>
            <a:off x="624418" y="2108200"/>
            <a:ext cx="10943167" cy="960438"/>
          </a:xfrm>
        </p:spPr>
        <p:txBody>
          <a:bodyPr/>
          <a:lstStyle>
            <a:lvl1pPr algn="ctr">
              <a:defRPr sz="3400"/>
            </a:lvl1pPr>
          </a:lstStyle>
          <a:p>
            <a:pPr lvl="0"/>
            <a:r>
              <a:rPr lang="ja-JP" altLang="en-US" noProof="0"/>
              <a:t>マスター タイトルの書式設定</a:t>
            </a:r>
            <a:endParaRPr lang="zh-CN" altLang="ja-JP" noProof="0"/>
          </a:p>
        </p:txBody>
      </p:sp>
      <p:sp>
        <p:nvSpPr>
          <p:cNvPr id="2052" name="Rectangle 31"/>
          <p:cNvSpPr>
            <a:spLocks noGrp="1" noChangeArrowheads="1"/>
          </p:cNvSpPr>
          <p:nvPr>
            <p:ph type="subTitle" idx="1"/>
          </p:nvPr>
        </p:nvSpPr>
        <p:spPr>
          <a:xfrm>
            <a:off x="624418" y="3068639"/>
            <a:ext cx="10943167" cy="407987"/>
          </a:xfrm>
        </p:spPr>
        <p:txBody>
          <a:bodyPr anchor="ctr"/>
          <a:lstStyle>
            <a:lvl1pPr marL="0" indent="0" algn="ctr">
              <a:buFont typeface="Wingdings" panose="05000000000000000000" pitchFamily="2" charset="2"/>
              <a:buNone/>
              <a:defRPr sz="1800"/>
            </a:lvl1pPr>
          </a:lstStyle>
          <a:p>
            <a:pPr lvl="0"/>
            <a:r>
              <a:rPr lang="ja-JP" altLang="en-US" noProof="0"/>
              <a:t>マスター サブタイトルの書式設定</a:t>
            </a:r>
            <a:endParaRPr lang="zh-CN" altLang="ja-JP" noProof="0"/>
          </a:p>
        </p:txBody>
      </p:sp>
    </p:spTree>
    <p:extLst>
      <p:ext uri="{BB962C8B-B14F-4D97-AF65-F5344CB8AC3E}">
        <p14:creationId xmlns:p14="http://schemas.microsoft.com/office/powerpoint/2010/main" val="3803602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ー 3"/>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2439656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2851" y="188913"/>
            <a:ext cx="2734733" cy="6119812"/>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24418" y="188913"/>
            <a:ext cx="8005233" cy="61198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ー 3"/>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4058177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 y="1007"/>
            <a:ext cx="12190404" cy="6855737"/>
          </a:xfrm>
          <a:prstGeom prst="rect">
            <a:avLst/>
          </a:prstGeom>
        </p:spPr>
      </p:pic>
      <p:sp>
        <p:nvSpPr>
          <p:cNvPr id="2" name="タイトル 1"/>
          <p:cNvSpPr>
            <a:spLocks noGrp="1"/>
          </p:cNvSpPr>
          <p:nvPr>
            <p:ph type="ctrTitle"/>
          </p:nvPr>
        </p:nvSpPr>
        <p:spPr>
          <a:xfrm>
            <a:off x="1807050" y="1213032"/>
            <a:ext cx="9543311" cy="1455226"/>
          </a:xfrm>
        </p:spPr>
        <p:txBody>
          <a:bodyPr>
            <a:normAutofit/>
          </a:bodyPr>
          <a:lstStyle>
            <a:lvl1pPr>
              <a:defRPr sz="3991"/>
            </a:lvl1pPr>
          </a:lstStyle>
          <a:p>
            <a:r>
              <a:rPr kumimoji="1" lang="ja-JP" altLang="en-US"/>
              <a:t>マスター タイトルの書式設定</a:t>
            </a:r>
            <a:endParaRPr kumimoji="1" lang="ja-JP" altLang="en-US" dirty="0"/>
          </a:p>
        </p:txBody>
      </p:sp>
      <p:sp>
        <p:nvSpPr>
          <p:cNvPr id="3" name="サブタイトル 2"/>
          <p:cNvSpPr>
            <a:spLocks noGrp="1"/>
          </p:cNvSpPr>
          <p:nvPr>
            <p:ph type="subTitle" idx="1"/>
          </p:nvPr>
        </p:nvSpPr>
        <p:spPr>
          <a:xfrm>
            <a:off x="3879317" y="2775894"/>
            <a:ext cx="7471044" cy="1104390"/>
          </a:xfrm>
        </p:spPr>
        <p:txBody>
          <a:bodyPr>
            <a:normAutofit/>
          </a:bodyPr>
          <a:lstStyle>
            <a:lvl1pPr marL="0" indent="0" algn="ctr">
              <a:buNone/>
              <a:defRPr sz="2540">
                <a:solidFill>
                  <a:schemeClr val="tx1">
                    <a:tint val="75000"/>
                  </a:schemeClr>
                </a:solidFill>
              </a:defRPr>
            </a:lvl1pPr>
            <a:lvl2pPr marL="473013" indent="0" algn="ctr">
              <a:buNone/>
              <a:defRPr>
                <a:solidFill>
                  <a:schemeClr val="tx1">
                    <a:tint val="75000"/>
                  </a:schemeClr>
                </a:solidFill>
              </a:defRPr>
            </a:lvl2pPr>
            <a:lvl3pPr marL="946028" indent="0" algn="ctr">
              <a:buNone/>
              <a:defRPr>
                <a:solidFill>
                  <a:schemeClr val="tx1">
                    <a:tint val="75000"/>
                  </a:schemeClr>
                </a:solidFill>
              </a:defRPr>
            </a:lvl3pPr>
            <a:lvl4pPr marL="1419042" indent="0" algn="ctr">
              <a:buNone/>
              <a:defRPr>
                <a:solidFill>
                  <a:schemeClr val="tx1">
                    <a:tint val="75000"/>
                  </a:schemeClr>
                </a:solidFill>
              </a:defRPr>
            </a:lvl4pPr>
            <a:lvl5pPr marL="1892056" indent="0" algn="ctr">
              <a:buNone/>
              <a:defRPr>
                <a:solidFill>
                  <a:schemeClr val="tx1">
                    <a:tint val="75000"/>
                  </a:schemeClr>
                </a:solidFill>
              </a:defRPr>
            </a:lvl5pPr>
            <a:lvl6pPr marL="2365071" indent="0" algn="ctr">
              <a:buNone/>
              <a:defRPr>
                <a:solidFill>
                  <a:schemeClr val="tx1">
                    <a:tint val="75000"/>
                  </a:schemeClr>
                </a:solidFill>
              </a:defRPr>
            </a:lvl6pPr>
            <a:lvl7pPr marL="2838085" indent="0" algn="ctr">
              <a:buNone/>
              <a:defRPr>
                <a:solidFill>
                  <a:schemeClr val="tx1">
                    <a:tint val="75000"/>
                  </a:schemeClr>
                </a:solidFill>
              </a:defRPr>
            </a:lvl7pPr>
            <a:lvl8pPr marL="3311101" indent="0" algn="ctr">
              <a:buNone/>
              <a:defRPr>
                <a:solidFill>
                  <a:schemeClr val="tx1">
                    <a:tint val="75000"/>
                  </a:schemeClr>
                </a:solidFill>
              </a:defRPr>
            </a:lvl8pPr>
            <a:lvl9pPr marL="3784116"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Tree>
    <p:extLst>
      <p:ext uri="{BB962C8B-B14F-4D97-AF65-F5344CB8AC3E}">
        <p14:creationId xmlns:p14="http://schemas.microsoft.com/office/powerpoint/2010/main" val="2494594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 y="1007"/>
            <a:ext cx="12190404" cy="6855737"/>
          </a:xfrm>
          <a:prstGeom prst="rect">
            <a:avLst/>
          </a:prstGeom>
        </p:spPr>
      </p:pic>
      <p:sp>
        <p:nvSpPr>
          <p:cNvPr id="2" name="タイトル 1"/>
          <p:cNvSpPr>
            <a:spLocks noGrp="1"/>
          </p:cNvSpPr>
          <p:nvPr>
            <p:ph type="title"/>
          </p:nvPr>
        </p:nvSpPr>
        <p:spPr>
          <a:xfrm>
            <a:off x="923739" y="274639"/>
            <a:ext cx="10658661" cy="803179"/>
          </a:xfrm>
        </p:spPr>
        <p:txBody>
          <a:bodyPr>
            <a:normAutofit/>
          </a:bodyPr>
          <a:lstStyle>
            <a:lvl1pPr>
              <a:defRPr sz="3265"/>
            </a:lvl1pPr>
          </a:lstStyle>
          <a:p>
            <a:r>
              <a:rPr kumimoji="1" lang="ja-JP" altLang="en-US"/>
              <a:t>マスター タイトルの書式設定</a:t>
            </a:r>
          </a:p>
        </p:txBody>
      </p:sp>
      <p:sp>
        <p:nvSpPr>
          <p:cNvPr id="3" name="コンテンツ プレースホルダー 2"/>
          <p:cNvSpPr>
            <a:spLocks noGrp="1"/>
          </p:cNvSpPr>
          <p:nvPr>
            <p:ph idx="1"/>
          </p:nvPr>
        </p:nvSpPr>
        <p:spPr>
          <a:xfrm>
            <a:off x="923739" y="1327603"/>
            <a:ext cx="10658661" cy="45259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3880430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ー 3"/>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401448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1" y="1709739"/>
            <a:ext cx="10515600"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3931279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24418" y="1125538"/>
            <a:ext cx="5369983" cy="518318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125538"/>
            <a:ext cx="5369984" cy="518318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スライド番号プレースホルダー 4"/>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1160788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40317" y="365126"/>
            <a:ext cx="10515600"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840318" y="2505075"/>
            <a:ext cx="5158316"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72200" y="2505075"/>
            <a:ext cx="518371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スライド番号プレースホルダー 6"/>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403176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スライド番号プレースホルダー 2"/>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2024625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578837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40318" y="457200"/>
            <a:ext cx="3932767"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2858861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40318" y="457200"/>
            <a:ext cx="3932767"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p>
        </p:txBody>
      </p:sp>
      <p:sp>
        <p:nvSpPr>
          <p:cNvPr id="4" name="テキスト プレースホルダー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3668746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5-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1"/>
          <p:cNvSpPr>
            <a:spLocks noGrp="1" noChangeArrowheads="1"/>
          </p:cNvSpPr>
          <p:nvPr>
            <p:ph type="body" idx="1"/>
          </p:nvPr>
        </p:nvSpPr>
        <p:spPr bwMode="auto">
          <a:xfrm>
            <a:off x="624418" y="1125538"/>
            <a:ext cx="10943167"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ja-JP"/>
              <a:t>マスタ　テキストの書式設定</a:t>
            </a:r>
          </a:p>
          <a:p>
            <a:pPr lvl="1"/>
            <a:r>
              <a:rPr lang="zh-CN" altLang="ja-JP"/>
              <a:t>第</a:t>
            </a:r>
            <a:r>
              <a:rPr lang="ja-JP" altLang="zh-CN"/>
              <a:t>2</a:t>
            </a:r>
            <a:r>
              <a:rPr lang="zh-CN" altLang="ja-JP"/>
              <a:t>レベル</a:t>
            </a:r>
          </a:p>
          <a:p>
            <a:pPr lvl="2"/>
            <a:r>
              <a:rPr lang="zh-CN" altLang="ja-JP"/>
              <a:t>第</a:t>
            </a:r>
            <a:r>
              <a:rPr lang="ja-JP" altLang="zh-CN"/>
              <a:t>3</a:t>
            </a:r>
            <a:r>
              <a:rPr lang="zh-CN" altLang="ja-JP"/>
              <a:t>レベル</a:t>
            </a:r>
          </a:p>
          <a:p>
            <a:pPr lvl="3"/>
            <a:r>
              <a:rPr lang="zh-CN" altLang="ja-JP"/>
              <a:t>第</a:t>
            </a:r>
            <a:r>
              <a:rPr lang="ja-JP" altLang="zh-CN"/>
              <a:t>4</a:t>
            </a:r>
            <a:r>
              <a:rPr lang="zh-CN" altLang="ja-JP"/>
              <a:t>レベル</a:t>
            </a:r>
          </a:p>
        </p:txBody>
      </p:sp>
      <p:sp>
        <p:nvSpPr>
          <p:cNvPr id="1028" name="Rectangle 4"/>
          <p:cNvSpPr>
            <a:spLocks noGrp="1" noChangeArrowheads="1"/>
          </p:cNvSpPr>
          <p:nvPr>
            <p:ph type="sldNum" sz="quarter" idx="4"/>
          </p:nvPr>
        </p:nvSpPr>
        <p:spPr bwMode="auto">
          <a:xfrm>
            <a:off x="624417" y="6524625"/>
            <a:ext cx="1919816" cy="19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000">
                <a:latin typeface="+mn-lt"/>
              </a:defRPr>
            </a:lvl1pPr>
          </a:lstStyle>
          <a:p>
            <a:fld id="{8D4F8E5D-961C-4F27-8A46-3A9A1E08A9AE}" type="slidenum">
              <a:rPr kumimoji="1" lang="ja-JP" altLang="en-US" smtClean="0"/>
              <a:t>‹#›</a:t>
            </a:fld>
            <a:endParaRPr kumimoji="1" lang="ja-JP" altLang="en-US" dirty="0"/>
          </a:p>
        </p:txBody>
      </p:sp>
      <p:sp>
        <p:nvSpPr>
          <p:cNvPr id="1029" name="Rectangle 27"/>
          <p:cNvSpPr>
            <a:spLocks noGrp="1" noChangeArrowheads="1"/>
          </p:cNvSpPr>
          <p:nvPr>
            <p:ph type="title"/>
          </p:nvPr>
        </p:nvSpPr>
        <p:spPr bwMode="auto">
          <a:xfrm>
            <a:off x="624418" y="188914"/>
            <a:ext cx="1094316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ja-JP"/>
              <a:t>マスタ　 タイトルの書式設定</a:t>
            </a:r>
          </a:p>
        </p:txBody>
      </p:sp>
    </p:spTree>
    <p:extLst>
      <p:ext uri="{BB962C8B-B14F-4D97-AF65-F5344CB8AC3E}">
        <p14:creationId xmlns:p14="http://schemas.microsoft.com/office/powerpoint/2010/main" val="32981613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rtl="0" eaLnBrk="1" fontAlgn="base" hangingPunct="1">
        <a:spcBef>
          <a:spcPct val="0"/>
        </a:spcBef>
        <a:spcAft>
          <a:spcPct val="0"/>
        </a:spcAft>
        <a:defRPr kumimoji="1" sz="2600" b="1" kern="1200">
          <a:solidFill>
            <a:schemeClr val="tx1"/>
          </a:solidFill>
          <a:latin typeface="+mj-lt"/>
          <a:ea typeface="+mj-ea"/>
          <a:cs typeface="+mj-cs"/>
        </a:defRPr>
      </a:lvl1pPr>
      <a:lvl2pPr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2pPr>
      <a:lvl3pPr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3pPr>
      <a:lvl4pPr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4pPr>
      <a:lvl5pPr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5pPr>
      <a:lvl6pPr marL="457200"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6pPr>
      <a:lvl7pPr marL="914400"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7pPr>
      <a:lvl8pPr marL="1371600"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8pPr>
      <a:lvl9pPr marL="1828800" algn="r" rtl="0" eaLnBrk="1" fontAlgn="base" hangingPunct="1">
        <a:spcBef>
          <a:spcPct val="0"/>
        </a:spcBef>
        <a:spcAft>
          <a:spcPct val="0"/>
        </a:spcAft>
        <a:defRPr kumimoji="1" sz="2600" b="1">
          <a:solidFill>
            <a:schemeClr val="tx1"/>
          </a:solidFill>
          <a:latin typeface="ＭＳ Ｐゴシック" panose="020B0600070205080204" pitchFamily="50" charset="-128"/>
          <a:ea typeface="ＭＳ Ｐゴシック" panose="020B0600070205080204" pitchFamily="50" charset="-128"/>
        </a:defRPr>
      </a:lvl9pPr>
    </p:titleStyle>
    <p:bodyStyle>
      <a:lvl1pPr marL="342900" indent="-342900" algn="l" rtl="0" eaLnBrk="1" fontAlgn="base" hangingPunct="1">
        <a:lnSpc>
          <a:spcPct val="120000"/>
        </a:lnSpc>
        <a:spcBef>
          <a:spcPct val="20000"/>
        </a:spcBef>
        <a:spcAft>
          <a:spcPct val="0"/>
        </a:spcAft>
        <a:buClr>
          <a:schemeClr val="accent1"/>
        </a:buClr>
        <a:buFont typeface="Wingdings" panose="05000000000000000000" pitchFamily="2" charset="2"/>
        <a:buChar char="n"/>
        <a:defRPr kumimoji="1" sz="2000" b="1" kern="1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anose="05000000000000000000" pitchFamily="2" charset="2"/>
        <a:buChar char="n"/>
        <a:defRPr kumimoji="1" b="1" kern="1200">
          <a:solidFill>
            <a:schemeClr val="tx1"/>
          </a:solidFill>
          <a:latin typeface="+mn-lt"/>
          <a:ea typeface="+mn-ea"/>
          <a:cs typeface="+mn-cs"/>
        </a:defRPr>
      </a:lvl2pPr>
      <a:lvl3pPr marL="1143000" indent="-228600" algn="l" rtl="0" eaLnBrk="1" fontAlgn="base" hangingPunct="1">
        <a:lnSpc>
          <a:spcPct val="120000"/>
        </a:lnSpc>
        <a:spcBef>
          <a:spcPct val="20000"/>
        </a:spcBef>
        <a:spcAft>
          <a:spcPct val="0"/>
        </a:spcAft>
        <a:buClr>
          <a:schemeClr val="accent2"/>
        </a:buClr>
        <a:buFont typeface="Wingdings" panose="05000000000000000000" pitchFamily="2" charset="2"/>
        <a:buChar char="n"/>
        <a:defRPr kumimoji="1" sz="1600" b="1" kern="1200">
          <a:solidFill>
            <a:schemeClr val="tx1"/>
          </a:solidFill>
          <a:latin typeface="+mn-lt"/>
          <a:ea typeface="+mn-ea"/>
          <a:cs typeface="+mn-cs"/>
        </a:defRPr>
      </a:lvl3pPr>
      <a:lvl4pPr marL="1600200" indent="-228600" algn="l" rtl="0" eaLnBrk="1" fontAlgn="base" hangingPunct="1">
        <a:lnSpc>
          <a:spcPct val="120000"/>
        </a:lnSpc>
        <a:spcBef>
          <a:spcPct val="20000"/>
        </a:spcBef>
        <a:spcAft>
          <a:spcPct val="0"/>
        </a:spcAft>
        <a:buClr>
          <a:schemeClr val="hlink"/>
        </a:buClr>
        <a:buFont typeface="Wingdings" panose="05000000000000000000" pitchFamily="2" charset="2"/>
        <a:buChar char="n"/>
        <a:defRPr kumimoji="1" sz="1400" b="1"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kumimoji="1" kern="1200">
          <a:solidFill>
            <a:schemeClr val="tx1"/>
          </a:solidFill>
          <a:latin typeface="Arial" panose="020B0604020202020204" pitchFamily="34" charset="0"/>
          <a:ea typeface="华文细黑"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23739" y="274639"/>
            <a:ext cx="10658661" cy="1095377"/>
          </a:xfrm>
          <a:prstGeom prst="rect">
            <a:avLst/>
          </a:prstGeom>
        </p:spPr>
        <p:txBody>
          <a:bodyPr vert="horz" lIns="104304" tIns="52151" rIns="104304" bIns="52151"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92800" y="1469681"/>
            <a:ext cx="10689600" cy="4751403"/>
          </a:xfrm>
          <a:prstGeom prst="rect">
            <a:avLst/>
          </a:prstGeom>
        </p:spPr>
        <p:txBody>
          <a:bodyPr vert="horz" lIns="104304" tIns="52151" rIns="104304" bIns="52151"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フッター プレースホルダー 4"/>
          <p:cNvSpPr>
            <a:spLocks noGrp="1"/>
          </p:cNvSpPr>
          <p:nvPr>
            <p:ph type="ftr" sz="quarter" idx="3"/>
          </p:nvPr>
        </p:nvSpPr>
        <p:spPr>
          <a:xfrm>
            <a:off x="4165601" y="6356352"/>
            <a:ext cx="3860800" cy="365125"/>
          </a:xfrm>
          <a:prstGeom prst="rect">
            <a:avLst/>
          </a:prstGeom>
        </p:spPr>
        <p:txBody>
          <a:bodyPr vert="horz" lIns="104304" tIns="52151" rIns="104304" bIns="52151" rtlCol="0" anchor="ctr"/>
          <a:lstStyle>
            <a:lvl1pPr algn="ctr">
              <a:defRPr sz="127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737600" y="6356352"/>
            <a:ext cx="2844800" cy="365125"/>
          </a:xfrm>
          <a:prstGeom prst="rect">
            <a:avLst/>
          </a:prstGeom>
        </p:spPr>
        <p:txBody>
          <a:bodyPr vert="horz" lIns="104304" tIns="52151" rIns="104304" bIns="52151" rtlCol="0" anchor="ctr"/>
          <a:lstStyle>
            <a:lvl1pPr algn="r">
              <a:defRPr sz="1270">
                <a:solidFill>
                  <a:schemeClr val="tx1">
                    <a:tint val="75000"/>
                  </a:schemeClr>
                </a:solidFill>
              </a:defRPr>
            </a:lvl1pPr>
          </a:lstStyle>
          <a:p>
            <a:fld id="{8D4F8E5D-961C-4F27-8A46-3A9A1E08A9AE}" type="slidenum">
              <a:rPr kumimoji="1" lang="ja-JP" altLang="en-US" smtClean="0"/>
              <a:t>‹#›</a:t>
            </a:fld>
            <a:endParaRPr kumimoji="1" lang="ja-JP" altLang="en-US" dirty="0"/>
          </a:p>
        </p:txBody>
      </p:sp>
    </p:spTree>
    <p:extLst>
      <p:ext uri="{BB962C8B-B14F-4D97-AF65-F5344CB8AC3E}">
        <p14:creationId xmlns:p14="http://schemas.microsoft.com/office/powerpoint/2010/main" val="2000278048"/>
      </p:ext>
    </p:extLst>
  </p:cSld>
  <p:clrMap bg1="lt1" tx1="dk1" bg2="lt2" tx2="dk2" accent1="accent1" accent2="accent2" accent3="accent3" accent4="accent4" accent5="accent5" accent6="accent6" hlink="hlink" folHlink="folHlink"/>
  <p:sldLayoutIdLst>
    <p:sldLayoutId id="2147483777" r:id="rId1"/>
    <p:sldLayoutId id="2147483778" r:id="rId2"/>
  </p:sldLayoutIdLst>
  <p:hf hdr="0" ftr="0" dt="0"/>
  <p:txStyles>
    <p:titleStyle>
      <a:lvl1pPr algn="ctr" defTabSz="946028" rtl="0" eaLnBrk="1" latinLnBrk="0" hangingPunct="1">
        <a:spcBef>
          <a:spcPct val="0"/>
        </a:spcBef>
        <a:buNone/>
        <a:defRPr kumimoji="1" sz="3628" kern="1200">
          <a:solidFill>
            <a:schemeClr val="tx1"/>
          </a:solidFill>
          <a:latin typeface="+mj-lt"/>
          <a:ea typeface="+mj-ea"/>
          <a:cs typeface="+mj-cs"/>
        </a:defRPr>
      </a:lvl1pPr>
    </p:titleStyle>
    <p:bodyStyle>
      <a:lvl1pPr marL="354760" indent="-354760" algn="l" defTabSz="946028" rtl="0" eaLnBrk="1" latinLnBrk="0" hangingPunct="1">
        <a:spcBef>
          <a:spcPct val="20000"/>
        </a:spcBef>
        <a:buFont typeface="Arial" panose="020B0604020202020204" pitchFamily="34" charset="0"/>
        <a:buChar char="•"/>
        <a:defRPr kumimoji="1" sz="3265" kern="1200">
          <a:solidFill>
            <a:schemeClr val="tx1"/>
          </a:solidFill>
          <a:latin typeface="+mn-lt"/>
          <a:ea typeface="+mn-ea"/>
          <a:cs typeface="+mn-cs"/>
        </a:defRPr>
      </a:lvl1pPr>
      <a:lvl2pPr marL="768649" indent="-295635" algn="l" defTabSz="946028" rtl="0" eaLnBrk="1" latinLnBrk="0" hangingPunct="1">
        <a:spcBef>
          <a:spcPct val="20000"/>
        </a:spcBef>
        <a:buFont typeface="Arial" panose="020B0604020202020204" pitchFamily="34" charset="0"/>
        <a:buChar char="–"/>
        <a:defRPr kumimoji="1" sz="2902" kern="1200">
          <a:solidFill>
            <a:schemeClr val="tx1"/>
          </a:solidFill>
          <a:latin typeface="+mn-lt"/>
          <a:ea typeface="+mn-ea"/>
          <a:cs typeface="+mn-cs"/>
        </a:defRPr>
      </a:lvl2pPr>
      <a:lvl3pPr marL="1182536" indent="-236508" algn="l" defTabSz="946028" rtl="0" eaLnBrk="1" latinLnBrk="0" hangingPunct="1">
        <a:spcBef>
          <a:spcPct val="20000"/>
        </a:spcBef>
        <a:buFont typeface="Arial" panose="020B0604020202020204" pitchFamily="34" charset="0"/>
        <a:buChar char="•"/>
        <a:defRPr kumimoji="1" sz="2358" kern="1200">
          <a:solidFill>
            <a:schemeClr val="tx1"/>
          </a:solidFill>
          <a:latin typeface="+mn-lt"/>
          <a:ea typeface="+mn-ea"/>
          <a:cs typeface="+mn-cs"/>
        </a:defRPr>
      </a:lvl3pPr>
      <a:lvl4pPr marL="1655549"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4pPr>
      <a:lvl5pPr marL="2128563"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5pPr>
      <a:lvl6pPr marL="2601577"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6pPr>
      <a:lvl7pPr marL="3074594"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7pPr>
      <a:lvl8pPr marL="3547608"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8pPr>
      <a:lvl9pPr marL="4020621" indent="-236508" algn="l" defTabSz="946028" rtl="0" eaLnBrk="1" latinLnBrk="0" hangingPunct="1">
        <a:spcBef>
          <a:spcPct val="20000"/>
        </a:spcBef>
        <a:buFont typeface="Arial" panose="020B0604020202020204" pitchFamily="34" charset="0"/>
        <a:buChar char="•"/>
        <a:defRPr kumimoji="1" sz="1995" kern="1200">
          <a:solidFill>
            <a:schemeClr val="tx1"/>
          </a:solidFill>
          <a:latin typeface="+mn-lt"/>
          <a:ea typeface="+mn-ea"/>
          <a:cs typeface="+mn-cs"/>
        </a:defRPr>
      </a:lvl9pPr>
    </p:bodyStyle>
    <p:otherStyle>
      <a:defPPr>
        <a:defRPr lang="ja-JP"/>
      </a:defPPr>
      <a:lvl1pPr marL="0" algn="l" defTabSz="946028" rtl="0" eaLnBrk="1" latinLnBrk="0" hangingPunct="1">
        <a:defRPr kumimoji="1" sz="1814" kern="1200">
          <a:solidFill>
            <a:schemeClr val="tx1"/>
          </a:solidFill>
          <a:latin typeface="+mn-lt"/>
          <a:ea typeface="+mn-ea"/>
          <a:cs typeface="+mn-cs"/>
        </a:defRPr>
      </a:lvl1pPr>
      <a:lvl2pPr marL="473013" algn="l" defTabSz="946028" rtl="0" eaLnBrk="1" latinLnBrk="0" hangingPunct="1">
        <a:defRPr kumimoji="1" sz="1814" kern="1200">
          <a:solidFill>
            <a:schemeClr val="tx1"/>
          </a:solidFill>
          <a:latin typeface="+mn-lt"/>
          <a:ea typeface="+mn-ea"/>
          <a:cs typeface="+mn-cs"/>
        </a:defRPr>
      </a:lvl2pPr>
      <a:lvl3pPr marL="946028" algn="l" defTabSz="946028" rtl="0" eaLnBrk="1" latinLnBrk="0" hangingPunct="1">
        <a:defRPr kumimoji="1" sz="1814" kern="1200">
          <a:solidFill>
            <a:schemeClr val="tx1"/>
          </a:solidFill>
          <a:latin typeface="+mn-lt"/>
          <a:ea typeface="+mn-ea"/>
          <a:cs typeface="+mn-cs"/>
        </a:defRPr>
      </a:lvl3pPr>
      <a:lvl4pPr marL="1419042" algn="l" defTabSz="946028" rtl="0" eaLnBrk="1" latinLnBrk="0" hangingPunct="1">
        <a:defRPr kumimoji="1" sz="1814" kern="1200">
          <a:solidFill>
            <a:schemeClr val="tx1"/>
          </a:solidFill>
          <a:latin typeface="+mn-lt"/>
          <a:ea typeface="+mn-ea"/>
          <a:cs typeface="+mn-cs"/>
        </a:defRPr>
      </a:lvl4pPr>
      <a:lvl5pPr marL="1892056" algn="l" defTabSz="946028" rtl="0" eaLnBrk="1" latinLnBrk="0" hangingPunct="1">
        <a:defRPr kumimoji="1" sz="1814" kern="1200">
          <a:solidFill>
            <a:schemeClr val="tx1"/>
          </a:solidFill>
          <a:latin typeface="+mn-lt"/>
          <a:ea typeface="+mn-ea"/>
          <a:cs typeface="+mn-cs"/>
        </a:defRPr>
      </a:lvl5pPr>
      <a:lvl6pPr marL="2365071" algn="l" defTabSz="946028" rtl="0" eaLnBrk="1" latinLnBrk="0" hangingPunct="1">
        <a:defRPr kumimoji="1" sz="1814" kern="1200">
          <a:solidFill>
            <a:schemeClr val="tx1"/>
          </a:solidFill>
          <a:latin typeface="+mn-lt"/>
          <a:ea typeface="+mn-ea"/>
          <a:cs typeface="+mn-cs"/>
        </a:defRPr>
      </a:lvl6pPr>
      <a:lvl7pPr marL="2838085" algn="l" defTabSz="946028" rtl="0" eaLnBrk="1" latinLnBrk="0" hangingPunct="1">
        <a:defRPr kumimoji="1" sz="1814" kern="1200">
          <a:solidFill>
            <a:schemeClr val="tx1"/>
          </a:solidFill>
          <a:latin typeface="+mn-lt"/>
          <a:ea typeface="+mn-ea"/>
          <a:cs typeface="+mn-cs"/>
        </a:defRPr>
      </a:lvl7pPr>
      <a:lvl8pPr marL="3311101" algn="l" defTabSz="946028" rtl="0" eaLnBrk="1" latinLnBrk="0" hangingPunct="1">
        <a:defRPr kumimoji="1" sz="1814" kern="1200">
          <a:solidFill>
            <a:schemeClr val="tx1"/>
          </a:solidFill>
          <a:latin typeface="+mn-lt"/>
          <a:ea typeface="+mn-ea"/>
          <a:cs typeface="+mn-cs"/>
        </a:defRPr>
      </a:lvl8pPr>
      <a:lvl9pPr marL="3784116" algn="l" defTabSz="946028" rtl="0" eaLnBrk="1" latinLnBrk="0" hangingPunct="1">
        <a:defRPr kumimoji="1" sz="181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www.paperweight.jp/sales/moon_pack.html" TargetMode="External"/><Relationship Id="rId2" Type="http://schemas.openxmlformats.org/officeDocument/2006/relationships/hyperlink" Target="http://www.muji.net/store/cmdty/section/T20001" TargetMode="External"/><Relationship Id="rId1" Type="http://schemas.openxmlformats.org/officeDocument/2006/relationships/slideLayout" Target="../slideLayouts/slideLayout13.xml"/><Relationship Id="rId6" Type="http://schemas.openxmlformats.org/officeDocument/2006/relationships/hyperlink" Target="http://www.acecook.co.jp/news/pdf/080408mixi.pdf" TargetMode="External"/><Relationship Id="rId5" Type="http://schemas.openxmlformats.org/officeDocument/2006/relationships/hyperlink" Target="http://idea.muji.net/" TargetMode="External"/><Relationship Id="rId4" Type="http://schemas.openxmlformats.org/officeDocument/2006/relationships/hyperlink" Target="https://minproject.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020658" y="2067560"/>
            <a:ext cx="10943167" cy="1681480"/>
          </a:xfrm>
        </p:spPr>
        <p:txBody>
          <a:bodyPr>
            <a:noAutofit/>
          </a:bodyPr>
          <a:lstStyle/>
          <a:p>
            <a:r>
              <a:rPr kumimoji="1" lang="ja-JP" altLang="en-US" sz="4400" dirty="0"/>
              <a:t>消費者</a:t>
            </a:r>
            <a:r>
              <a:rPr kumimoji="1" lang="ja-JP" altLang="en-US" sz="4400" dirty="0" smtClean="0"/>
              <a:t>参加型製品開発</a:t>
            </a:r>
            <a:r>
              <a:rPr lang="ja-JP" altLang="en-US" sz="4400" dirty="0" smtClean="0"/>
              <a:t>が</a:t>
            </a:r>
            <a:r>
              <a:rPr lang="en-US" altLang="ja-JP" sz="4400" dirty="0" smtClean="0"/>
              <a:t/>
            </a:r>
            <a:br>
              <a:rPr lang="en-US" altLang="ja-JP" sz="4400" dirty="0" smtClean="0"/>
            </a:br>
            <a:r>
              <a:rPr lang="ja-JP" altLang="en-US" sz="4400" dirty="0"/>
              <a:t>消費者</a:t>
            </a:r>
            <a:r>
              <a:rPr lang="ja-JP" altLang="en-US" sz="4400" dirty="0" smtClean="0"/>
              <a:t>に与える</a:t>
            </a:r>
            <a:r>
              <a:rPr lang="ja-JP" altLang="en-US" sz="4400" dirty="0"/>
              <a:t>影響</a:t>
            </a:r>
            <a:endParaRPr kumimoji="1" lang="ja-JP" altLang="en-US" sz="4400" dirty="0"/>
          </a:p>
        </p:txBody>
      </p:sp>
      <p:sp>
        <p:nvSpPr>
          <p:cNvPr id="3" name="サブタイトル 2"/>
          <p:cNvSpPr>
            <a:spLocks noGrp="1"/>
          </p:cNvSpPr>
          <p:nvPr>
            <p:ph type="subTitle" idx="1"/>
          </p:nvPr>
        </p:nvSpPr>
        <p:spPr>
          <a:xfrm>
            <a:off x="6624321" y="3931920"/>
            <a:ext cx="4971228" cy="2376803"/>
          </a:xfrm>
        </p:spPr>
        <p:txBody>
          <a:bodyPr>
            <a:normAutofit fontScale="92500" lnSpcReduction="20000"/>
          </a:bodyPr>
          <a:lstStyle/>
          <a:p>
            <a:pPr algn="r"/>
            <a:r>
              <a:rPr kumimoji="1" lang="ja-JP" altLang="en-US" sz="2800" dirty="0"/>
              <a:t>青山学院大学　土橋ゼミナール</a:t>
            </a:r>
            <a:endParaRPr kumimoji="1" lang="en-US" altLang="ja-JP" sz="2800" dirty="0"/>
          </a:p>
          <a:p>
            <a:pPr algn="r"/>
            <a:r>
              <a:rPr kumimoji="1" lang="ja-JP" altLang="en-US" dirty="0"/>
              <a:t>青木　吹雪</a:t>
            </a:r>
            <a:endParaRPr lang="en-US" altLang="ja-JP" dirty="0"/>
          </a:p>
          <a:p>
            <a:pPr algn="r"/>
            <a:r>
              <a:rPr kumimoji="1" lang="ja-JP" altLang="en-US" dirty="0"/>
              <a:t>井島　菜美子</a:t>
            </a:r>
            <a:endParaRPr kumimoji="1" lang="en-US" altLang="ja-JP" dirty="0"/>
          </a:p>
          <a:p>
            <a:pPr algn="r"/>
            <a:r>
              <a:rPr lang="ja-JP" altLang="en-US" dirty="0"/>
              <a:t>中山　健成</a:t>
            </a:r>
            <a:endParaRPr lang="en-US" altLang="ja-JP" dirty="0"/>
          </a:p>
          <a:p>
            <a:pPr algn="r"/>
            <a:r>
              <a:rPr lang="ja-JP" altLang="en-US" dirty="0"/>
              <a:t>増田　里奈</a:t>
            </a:r>
            <a:endParaRPr lang="en-US" altLang="ja-JP" dirty="0"/>
          </a:p>
          <a:p>
            <a:pPr algn="r"/>
            <a:r>
              <a:rPr kumimoji="1" lang="ja-JP" altLang="en-US" dirty="0"/>
              <a:t>村上　由衣</a:t>
            </a:r>
          </a:p>
        </p:txBody>
      </p:sp>
    </p:spTree>
    <p:extLst>
      <p:ext uri="{BB962C8B-B14F-4D97-AF65-F5344CB8AC3E}">
        <p14:creationId xmlns:p14="http://schemas.microsoft.com/office/powerpoint/2010/main" val="1105757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研究目的</a:t>
            </a:r>
          </a:p>
        </p:txBody>
      </p:sp>
      <p:sp>
        <p:nvSpPr>
          <p:cNvPr id="3" name="コンテンツ プレースホルダー 2"/>
          <p:cNvSpPr>
            <a:spLocks noGrp="1"/>
          </p:cNvSpPr>
          <p:nvPr>
            <p:ph idx="1"/>
          </p:nvPr>
        </p:nvSpPr>
        <p:spPr/>
        <p:txBody>
          <a:bodyPr anchor="ctr">
            <a:normAutofit/>
          </a:bodyPr>
          <a:lstStyle/>
          <a:p>
            <a:pPr marL="0" indent="0" algn="ctr">
              <a:buNone/>
            </a:pPr>
            <a:r>
              <a:rPr lang="ja-JP" altLang="en-US" sz="4400" dirty="0"/>
              <a:t>消費者参加型製品</a:t>
            </a:r>
            <a:r>
              <a:rPr lang="ja-JP" altLang="en-US" sz="4400" dirty="0" smtClean="0"/>
              <a:t>開発の参加</a:t>
            </a:r>
            <a:r>
              <a:rPr lang="ja-JP" altLang="en-US" sz="4400" dirty="0"/>
              <a:t>の</a:t>
            </a:r>
            <a:r>
              <a:rPr lang="ja-JP" altLang="en-US" sz="4400" dirty="0" smtClean="0"/>
              <a:t>程度による</a:t>
            </a:r>
            <a:endParaRPr lang="en-US" altLang="ja-JP" sz="4400" dirty="0" smtClean="0"/>
          </a:p>
          <a:p>
            <a:pPr marL="0" indent="0" algn="ctr">
              <a:buNone/>
            </a:pPr>
            <a:r>
              <a:rPr lang="ja-JP" altLang="en-US" sz="4400" dirty="0" smtClean="0"/>
              <a:t>消費者の行動の変化を明らかにする。</a:t>
            </a:r>
            <a:endParaRPr lang="en-US" altLang="ja-JP" sz="4400" dirty="0" smtClean="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10</a:t>
            </a:fld>
            <a:endParaRPr kumimoji="1" lang="ja-JP" altLang="en-US" sz="2000" dirty="0"/>
          </a:p>
        </p:txBody>
      </p:sp>
    </p:spTree>
    <p:extLst>
      <p:ext uri="{BB962C8B-B14F-4D97-AF65-F5344CB8AC3E}">
        <p14:creationId xmlns:p14="http://schemas.microsoft.com/office/powerpoint/2010/main" val="4999228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無印良品</a:t>
            </a:r>
            <a:endParaRPr kumimoji="1" lang="en-US" altLang="ja-JP" dirty="0" smtClean="0"/>
          </a:p>
          <a:p>
            <a:pPr lvl="1"/>
            <a:r>
              <a:rPr lang="ja-JP" altLang="en-US" dirty="0"/>
              <a:t>アンケート</a:t>
            </a:r>
            <a:r>
              <a:rPr lang="ja-JP" altLang="en-US" dirty="0" smtClean="0"/>
              <a:t>や投票でアイデアを出すだけではなく、試作のモニターやディスカッションなどにも参加するなど、実際の製品の開発にも消費者が参加する。</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11</a:t>
            </a:fld>
            <a:endParaRPr kumimoji="1" lang="ja-JP" altLang="en-US" sz="2000" dirty="0"/>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16364" t="6846" r="17861" b="6072"/>
          <a:stretch/>
        </p:blipFill>
        <p:spPr>
          <a:xfrm>
            <a:off x="1815178" y="3370471"/>
            <a:ext cx="4283033" cy="3189642"/>
          </a:xfrm>
          <a:prstGeom prst="rect">
            <a:avLst/>
          </a:prstGeom>
        </p:spPr>
      </p:pic>
      <p:pic>
        <p:nvPicPr>
          <p:cNvPr id="7" name="図 6"/>
          <p:cNvPicPr>
            <a:picLocks noChangeAspect="1"/>
          </p:cNvPicPr>
          <p:nvPr/>
        </p:nvPicPr>
        <p:blipFill rotWithShape="1">
          <a:blip r:embed="rId3" cstate="print">
            <a:extLst>
              <a:ext uri="{28A0092B-C50C-407E-A947-70E740481C1C}">
                <a14:useLocalDpi xmlns:a14="http://schemas.microsoft.com/office/drawing/2010/main" val="0"/>
              </a:ext>
            </a:extLst>
          </a:blip>
          <a:srcRect l="17647" t="6465" r="19573" b="4932"/>
          <a:stretch/>
        </p:blipFill>
        <p:spPr>
          <a:xfrm>
            <a:off x="6713639" y="3223160"/>
            <a:ext cx="4406678" cy="3498317"/>
          </a:xfrm>
          <a:prstGeom prst="rect">
            <a:avLst/>
          </a:prstGeom>
        </p:spPr>
      </p:pic>
    </p:spTree>
    <p:extLst>
      <p:ext uri="{BB962C8B-B14F-4D97-AF65-F5344CB8AC3E}">
        <p14:creationId xmlns:p14="http://schemas.microsoft.com/office/powerpoint/2010/main" val="1117091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みんなの</a:t>
            </a:r>
            <a:r>
              <a:rPr kumimoji="1" lang="en-US" altLang="ja-JP" dirty="0" smtClean="0"/>
              <a:t>100</a:t>
            </a:r>
            <a:r>
              <a:rPr kumimoji="1" lang="ja-JP" altLang="en-US" dirty="0" smtClean="0"/>
              <a:t>円ショップ</a:t>
            </a:r>
            <a:endParaRPr kumimoji="1" lang="en-US" altLang="ja-JP" dirty="0" smtClean="0"/>
          </a:p>
          <a:p>
            <a:pPr lvl="1"/>
            <a:r>
              <a:rPr kumimoji="1" lang="ja-JP" altLang="en-US" dirty="0" smtClean="0"/>
              <a:t>消費者は「こんなものが欲しい！」というアイデアを提示するのみで、実際の開発は企業が担当。</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12</a:t>
            </a:fld>
            <a:endParaRPr kumimoji="1" lang="ja-JP" altLang="en-US" sz="2000" dirty="0"/>
          </a:p>
        </p:txBody>
      </p:sp>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l="17904" t="7559" r="17795" b="6191"/>
          <a:stretch/>
        </p:blipFill>
        <p:spPr>
          <a:xfrm>
            <a:off x="1799403" y="2991527"/>
            <a:ext cx="4453666" cy="3364825"/>
          </a:xfrm>
          <a:prstGeom prst="rect">
            <a:avLst/>
          </a:prstGeom>
        </p:spPr>
      </p:pic>
      <p:pic>
        <p:nvPicPr>
          <p:cNvPr id="6" name="図 5"/>
          <p:cNvPicPr>
            <a:picLocks noChangeAspect="1"/>
          </p:cNvPicPr>
          <p:nvPr/>
        </p:nvPicPr>
        <p:blipFill rotWithShape="1">
          <a:blip r:embed="rId4" cstate="print">
            <a:extLst>
              <a:ext uri="{28A0092B-C50C-407E-A947-70E740481C1C}">
                <a14:useLocalDpi xmlns:a14="http://schemas.microsoft.com/office/drawing/2010/main" val="0"/>
              </a:ext>
            </a:extLst>
          </a:blip>
          <a:srcRect l="24171" t="6274" r="22353" b="5122"/>
          <a:stretch/>
        </p:blipFill>
        <p:spPr>
          <a:xfrm>
            <a:off x="6658983" y="2991527"/>
            <a:ext cx="4002093" cy="3729950"/>
          </a:xfrm>
          <a:prstGeom prst="rect">
            <a:avLst/>
          </a:prstGeom>
        </p:spPr>
      </p:pic>
    </p:spTree>
    <p:extLst>
      <p:ext uri="{BB962C8B-B14F-4D97-AF65-F5344CB8AC3E}">
        <p14:creationId xmlns:p14="http://schemas.microsoft.com/office/powerpoint/2010/main" val="1218855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現状分析</a:t>
            </a:r>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sz="2800" dirty="0" smtClean="0"/>
              <a:t>「情報」に注目。</a:t>
            </a:r>
            <a:endParaRPr kumimoji="1" lang="en-US" altLang="ja-JP" sz="2800" dirty="0" smtClean="0"/>
          </a:p>
          <a:p>
            <a:pPr marL="0" indent="0">
              <a:buNone/>
            </a:pPr>
            <a:endParaRPr lang="en-US" altLang="ja-JP" sz="2800" dirty="0"/>
          </a:p>
          <a:p>
            <a:pPr marL="0" indent="0">
              <a:buNone/>
            </a:pPr>
            <a:r>
              <a:rPr kumimoji="1" lang="ja-JP" altLang="en-US" sz="2800" dirty="0" smtClean="0"/>
              <a:t>無印良品「体にフィットするソファ」の事例</a:t>
            </a:r>
            <a:endParaRPr kumimoji="1" lang="en-US" altLang="ja-JP" sz="2800" dirty="0" smtClean="0"/>
          </a:p>
          <a:p>
            <a:pPr marL="0" indent="0">
              <a:buNone/>
            </a:pPr>
            <a:endParaRPr lang="en-US" altLang="ja-JP" sz="2800" dirty="0"/>
          </a:p>
          <a:p>
            <a:pPr marL="0" indent="0">
              <a:buNone/>
            </a:pPr>
            <a:endParaRPr kumimoji="1" lang="en-US" altLang="ja-JP" sz="2400" dirty="0" smtClean="0"/>
          </a:p>
          <a:p>
            <a:pPr marL="0" indent="0">
              <a:buNone/>
            </a:pPr>
            <a:endParaRPr lang="en-US" altLang="ja-JP" sz="2800" dirty="0"/>
          </a:p>
          <a:p>
            <a:pPr marL="0" indent="0">
              <a:buNone/>
            </a:pPr>
            <a:endParaRPr kumimoji="1" lang="en-US" altLang="ja-JP" sz="2800" dirty="0" smtClean="0"/>
          </a:p>
          <a:p>
            <a:pPr marL="0" indent="0">
              <a:buNone/>
            </a:pPr>
            <a:endParaRPr kumimoji="1" lang="ja-JP" altLang="en-US" sz="28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13</a:t>
            </a:fld>
            <a:endParaRPr kumimoji="1" lang="ja-JP" altLang="en-US" sz="2000" dirty="0"/>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5519" y="2885958"/>
            <a:ext cx="3108961" cy="3108961"/>
          </a:xfrm>
          <a:prstGeom prst="rect">
            <a:avLst/>
          </a:prstGeom>
        </p:spPr>
      </p:pic>
      <p:sp>
        <p:nvSpPr>
          <p:cNvPr id="8" name="円形吹き出し 7"/>
          <p:cNvSpPr/>
          <p:nvPr/>
        </p:nvSpPr>
        <p:spPr>
          <a:xfrm>
            <a:off x="923739" y="2870874"/>
            <a:ext cx="6412976" cy="3485478"/>
          </a:xfrm>
          <a:prstGeom prst="wedgeEllipseCallout">
            <a:avLst>
              <a:gd name="adj1" fmla="val 66810"/>
              <a:gd name="adj2" fmla="val -463"/>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a:t>顧客参加型の商品開発で重要なのは、顧客に分かり易く丁寧に情報を開示して</a:t>
            </a:r>
            <a:r>
              <a:rPr lang="ja-JP" altLang="en-US" sz="2800" dirty="0" smtClean="0"/>
              <a:t>いく</a:t>
            </a:r>
            <a:endParaRPr lang="en-US" altLang="ja-JP" sz="2800" dirty="0" smtClean="0"/>
          </a:p>
          <a:p>
            <a:pPr algn="ctr"/>
            <a:r>
              <a:rPr lang="ja-JP" altLang="en-US" sz="2800" dirty="0" smtClean="0"/>
              <a:t>と</a:t>
            </a:r>
            <a:r>
              <a:rPr lang="ja-JP" altLang="en-US" sz="2800" dirty="0"/>
              <a:t>いうこと</a:t>
            </a:r>
            <a:endParaRPr kumimoji="1" lang="ja-JP" altLang="en-US" sz="2800" dirty="0"/>
          </a:p>
        </p:txBody>
      </p:sp>
      <p:sp>
        <p:nvSpPr>
          <p:cNvPr id="9" name="テキスト ボックス 8"/>
          <p:cNvSpPr txBox="1"/>
          <p:nvPr/>
        </p:nvSpPr>
        <p:spPr>
          <a:xfrm>
            <a:off x="5035415" y="6143895"/>
            <a:ext cx="6649577" cy="338554"/>
          </a:xfrm>
          <a:prstGeom prst="rect">
            <a:avLst/>
          </a:prstGeom>
          <a:noFill/>
        </p:spPr>
        <p:txBody>
          <a:bodyPr wrap="none" rtlCol="0">
            <a:spAutoFit/>
          </a:bodyPr>
          <a:lstStyle/>
          <a:p>
            <a:r>
              <a:rPr lang="en-US" altLang="ja-JP" sz="1600" dirty="0" smtClean="0"/>
              <a:t>(</a:t>
            </a:r>
            <a:r>
              <a:rPr lang="en-US" altLang="ja-JP" sz="1600" dirty="0" err="1" smtClean="0"/>
              <a:t>thisPLAY</a:t>
            </a:r>
            <a:r>
              <a:rPr lang="en-US" altLang="ja-JP" sz="1600" dirty="0" smtClean="0"/>
              <a:t> </a:t>
            </a:r>
            <a:r>
              <a:rPr lang="en-US" altLang="ja-JP" sz="1600" dirty="0"/>
              <a:t>content marketing </a:t>
            </a:r>
            <a:r>
              <a:rPr lang="ja-JP" altLang="en-US" sz="1600" dirty="0"/>
              <a:t>「無印良品に見るユーザー参加型の商品開発</a:t>
            </a:r>
            <a:r>
              <a:rPr lang="ja-JP" altLang="en-US" sz="1600" dirty="0" smtClean="0"/>
              <a:t>」</a:t>
            </a:r>
            <a:r>
              <a:rPr lang="en-US" altLang="ja-JP" sz="1600" dirty="0" smtClean="0"/>
              <a:t>)</a:t>
            </a:r>
            <a:endParaRPr kumimoji="1" lang="ja-JP" altLang="en-US" sz="1600" dirty="0"/>
          </a:p>
        </p:txBody>
      </p:sp>
    </p:spTree>
    <p:extLst>
      <p:ext uri="{BB962C8B-B14F-4D97-AF65-F5344CB8AC3E}">
        <p14:creationId xmlns:p14="http://schemas.microsoft.com/office/powerpoint/2010/main" val="40643632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ja-JP" altLang="en-US" dirty="0" smtClean="0"/>
              <a:t>共同開発者としての消費者</a:t>
            </a:r>
            <a:endParaRPr kumimoji="1" lang="en-US" altLang="ja-JP" dirty="0" smtClean="0"/>
          </a:p>
          <a:p>
            <a:pPr marL="756789" lvl="1" indent="-342900"/>
            <a:r>
              <a:rPr lang="ja-JP" altLang="en-US" sz="2400" dirty="0" smtClean="0"/>
              <a:t>消費者</a:t>
            </a:r>
            <a:r>
              <a:rPr lang="ja-JP" altLang="en-US" sz="2400" dirty="0"/>
              <a:t>参加型製品開発において、企業が主催するアンケートに参加するだけでなく、座談会や試作品のモニターとして、企業と共に製品の開発に取り組む消費者。</a:t>
            </a:r>
            <a:endParaRPr lang="en-US" altLang="ja-JP" sz="2400" dirty="0"/>
          </a:p>
          <a:p>
            <a:pPr marL="0" indent="0" algn="ctr">
              <a:buNone/>
            </a:pPr>
            <a:r>
              <a:rPr lang="ja-JP" altLang="en-US" sz="3600" dirty="0"/>
              <a:t>↓</a:t>
            </a:r>
            <a:endParaRPr lang="en-US" altLang="ja-JP" sz="3600" dirty="0"/>
          </a:p>
          <a:p>
            <a:pPr marL="0" indent="0" algn="ctr">
              <a:buNone/>
            </a:pPr>
            <a:r>
              <a:rPr lang="ja-JP" altLang="en-US" sz="4000" u="sng" dirty="0">
                <a:effectLst>
                  <a:outerShdw blurRad="38100" dist="38100" dir="2700000" algn="tl">
                    <a:srgbClr val="000000">
                      <a:alpha val="43137"/>
                    </a:srgbClr>
                  </a:outerShdw>
                </a:effectLst>
              </a:rPr>
              <a:t>企業や商品に関する情報</a:t>
            </a:r>
            <a:r>
              <a:rPr lang="ja-JP" altLang="en-US" sz="4000" u="sng" dirty="0" smtClean="0">
                <a:effectLst>
                  <a:outerShdw blurRad="38100" dist="38100" dir="2700000" algn="tl">
                    <a:srgbClr val="000000">
                      <a:alpha val="43137"/>
                    </a:srgbClr>
                  </a:outerShdw>
                </a:effectLst>
              </a:rPr>
              <a:t>を多く持って</a:t>
            </a:r>
            <a:r>
              <a:rPr lang="ja-JP" altLang="en-US" sz="4000" u="sng" dirty="0">
                <a:effectLst>
                  <a:outerShdw blurRad="38100" dist="38100" dir="2700000" algn="tl">
                    <a:srgbClr val="000000">
                      <a:alpha val="43137"/>
                    </a:srgbClr>
                  </a:outerShdw>
                </a:effectLst>
              </a:rPr>
              <a:t>いる</a:t>
            </a:r>
            <a:endParaRPr lang="en-US" altLang="ja-JP" sz="4000" u="sng" dirty="0">
              <a:effectLst>
                <a:outerShdw blurRad="38100" dist="38100" dir="2700000" algn="tl">
                  <a:srgbClr val="000000">
                    <a:alpha val="43137"/>
                  </a:srgbClr>
                </a:outerShdw>
              </a:effectLst>
            </a:endParaRPr>
          </a:p>
          <a:p>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14</a:t>
            </a:fld>
            <a:endParaRPr kumimoji="1" lang="ja-JP" altLang="en-US" sz="2000" dirty="0"/>
          </a:p>
        </p:txBody>
      </p:sp>
    </p:spTree>
    <p:extLst>
      <p:ext uri="{BB962C8B-B14F-4D97-AF65-F5344CB8AC3E}">
        <p14:creationId xmlns:p14="http://schemas.microsoft.com/office/powerpoint/2010/main" val="9085104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出案者としての消費者</a:t>
            </a:r>
            <a:endParaRPr lang="en-US" altLang="ja-JP" dirty="0"/>
          </a:p>
          <a:p>
            <a:pPr lvl="1"/>
            <a:r>
              <a:rPr lang="ja-JP" altLang="en-US" sz="2400" dirty="0" smtClean="0"/>
              <a:t>消費者</a:t>
            </a:r>
            <a:r>
              <a:rPr lang="ja-JP" altLang="en-US" sz="2400" dirty="0"/>
              <a:t>参加型製品開発において、企業が主催するアンケートに回答してアイデアを出すのみの役割しかなく、実際の製品の試作などの過程には携わらない消費者。</a:t>
            </a:r>
            <a:endParaRPr lang="en-US" altLang="ja-JP" sz="1800" dirty="0"/>
          </a:p>
          <a:p>
            <a:pPr marL="0" indent="0" algn="ctr">
              <a:buNone/>
            </a:pPr>
            <a:r>
              <a:rPr lang="ja-JP" altLang="en-US" sz="3200" dirty="0"/>
              <a:t>↓</a:t>
            </a:r>
            <a:endParaRPr lang="en-US" altLang="ja-JP" sz="3200" dirty="0"/>
          </a:p>
          <a:p>
            <a:pPr marL="0" indent="0" algn="ctr">
              <a:buNone/>
            </a:pPr>
            <a:r>
              <a:rPr lang="ja-JP" altLang="en-US" sz="3600" u="sng" dirty="0">
                <a:effectLst>
                  <a:outerShdw blurRad="38100" dist="38100" dir="2700000" algn="tl">
                    <a:srgbClr val="000000">
                      <a:alpha val="43137"/>
                    </a:srgbClr>
                  </a:outerShdw>
                </a:effectLst>
              </a:rPr>
              <a:t>企業や商品に関する情報</a:t>
            </a:r>
            <a:r>
              <a:rPr lang="ja-JP" altLang="en-US" sz="3600" u="sng" dirty="0" smtClean="0">
                <a:effectLst>
                  <a:outerShdw blurRad="38100" dist="38100" dir="2700000" algn="tl">
                    <a:srgbClr val="000000">
                      <a:alpha val="43137"/>
                    </a:srgbClr>
                  </a:outerShdw>
                </a:effectLst>
              </a:rPr>
              <a:t>はそれ</a:t>
            </a:r>
            <a:r>
              <a:rPr lang="ja-JP" altLang="en-US" sz="3600" u="sng" dirty="0">
                <a:effectLst>
                  <a:outerShdw blurRad="38100" dist="38100" dir="2700000" algn="tl">
                    <a:srgbClr val="000000">
                      <a:alpha val="43137"/>
                    </a:srgbClr>
                  </a:outerShdw>
                </a:effectLst>
              </a:rPr>
              <a:t>ほど多く持っていない。</a:t>
            </a:r>
            <a:endParaRPr lang="en-US" altLang="ja-JP" sz="3600" u="sng" dirty="0">
              <a:effectLst>
                <a:outerShdw blurRad="38100" dist="38100" dir="2700000" algn="tl">
                  <a:srgbClr val="000000">
                    <a:alpha val="43137"/>
                  </a:srgbClr>
                </a:outerShdw>
              </a:effectLst>
            </a:endParaRPr>
          </a:p>
          <a:p>
            <a:pPr lvl="1"/>
            <a:endParaRPr kumimoji="1" lang="ja-JP" altLang="en-US" sz="40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15</a:t>
            </a:fld>
            <a:endParaRPr kumimoji="1" lang="ja-JP" altLang="en-US" sz="2000" dirty="0"/>
          </a:p>
        </p:txBody>
      </p:sp>
    </p:spTree>
    <p:extLst>
      <p:ext uri="{BB962C8B-B14F-4D97-AF65-F5344CB8AC3E}">
        <p14:creationId xmlns:p14="http://schemas.microsoft.com/office/powerpoint/2010/main" val="30543001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3155094266"/>
              </p:ext>
            </p:extLst>
          </p:nvPr>
        </p:nvGraphicFramePr>
        <p:xfrm>
          <a:off x="923925" y="1327150"/>
          <a:ext cx="1065847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タイトル 1"/>
          <p:cNvSpPr>
            <a:spLocks noGrp="1"/>
          </p:cNvSpPr>
          <p:nvPr>
            <p:ph type="title"/>
          </p:nvPr>
        </p:nvSpPr>
        <p:spPr/>
        <p:txBody>
          <a:bodyPr/>
          <a:lstStyle/>
          <a:p>
            <a:r>
              <a:rPr lang="ja-JP" altLang="en-US" dirty="0" smtClean="0"/>
              <a:t>先行研究</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16</a:t>
            </a:fld>
            <a:endParaRPr kumimoji="1" lang="ja-JP" altLang="en-US" sz="2000" dirty="0"/>
          </a:p>
        </p:txBody>
      </p:sp>
      <p:sp>
        <p:nvSpPr>
          <p:cNvPr id="10" name="テキスト ボックス 9"/>
          <p:cNvSpPr txBox="1"/>
          <p:nvPr/>
        </p:nvSpPr>
        <p:spPr>
          <a:xfrm>
            <a:off x="9815804" y="6186195"/>
            <a:ext cx="1308371" cy="369332"/>
          </a:xfrm>
          <a:prstGeom prst="rect">
            <a:avLst/>
          </a:prstGeom>
          <a:noFill/>
        </p:spPr>
        <p:txBody>
          <a:bodyPr wrap="none" rtlCol="0">
            <a:spAutoFit/>
          </a:bodyPr>
          <a:lstStyle/>
          <a:p>
            <a:r>
              <a:rPr kumimoji="1" lang="en-US" altLang="ja-JP" dirty="0"/>
              <a:t>(</a:t>
            </a:r>
            <a:r>
              <a:rPr kumimoji="1" lang="ja-JP" altLang="en-US" dirty="0"/>
              <a:t>藤本 </a:t>
            </a:r>
            <a:r>
              <a:rPr kumimoji="1" lang="en-US" altLang="ja-JP" dirty="0"/>
              <a:t>2013)</a:t>
            </a:r>
            <a:endParaRPr kumimoji="1" lang="ja-JP" altLang="en-US" dirty="0"/>
          </a:p>
        </p:txBody>
      </p:sp>
      <p:sp>
        <p:nvSpPr>
          <p:cNvPr id="11" name="テキスト ボックス 10"/>
          <p:cNvSpPr txBox="1"/>
          <p:nvPr/>
        </p:nvSpPr>
        <p:spPr>
          <a:xfrm>
            <a:off x="1032735" y="1893346"/>
            <a:ext cx="7260321" cy="369332"/>
          </a:xfrm>
          <a:prstGeom prst="rect">
            <a:avLst/>
          </a:prstGeom>
          <a:noFill/>
        </p:spPr>
        <p:txBody>
          <a:bodyPr wrap="none" rtlCol="0">
            <a:spAutoFit/>
          </a:bodyPr>
          <a:lstStyle/>
          <a:p>
            <a:r>
              <a:rPr kumimoji="1" lang="ja-JP" altLang="en-US" dirty="0" smtClean="0"/>
              <a:t>消費者参加型製品開発に参加した人が回答したアンケートに基づく理論</a:t>
            </a:r>
            <a:endParaRPr kumimoji="1" lang="ja-JP" altLang="en-US" dirty="0"/>
          </a:p>
        </p:txBody>
      </p:sp>
      <p:sp>
        <p:nvSpPr>
          <p:cNvPr id="12" name="角丸四角形吹き出し 11"/>
          <p:cNvSpPr/>
          <p:nvPr/>
        </p:nvSpPr>
        <p:spPr>
          <a:xfrm>
            <a:off x="4066391" y="4669771"/>
            <a:ext cx="871370" cy="977994"/>
          </a:xfrm>
          <a:prstGeom prst="wedgeRoundRectCallout">
            <a:avLst>
              <a:gd name="adj1" fmla="val -5550"/>
              <a:gd name="adj2" fmla="val -121690"/>
              <a:gd name="adj3" fmla="val 16667"/>
            </a:avLst>
          </a:prstGeom>
          <a:solidFill>
            <a:schemeClr val="bg1"/>
          </a:solid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3200" dirty="0" smtClean="0"/>
              <a:t>①</a:t>
            </a:r>
            <a:endParaRPr kumimoji="1" lang="ja-JP" altLang="en-US" dirty="0"/>
          </a:p>
        </p:txBody>
      </p:sp>
      <p:sp>
        <p:nvSpPr>
          <p:cNvPr id="14" name="角丸四角形吹き出し 13"/>
          <p:cNvSpPr/>
          <p:nvPr/>
        </p:nvSpPr>
        <p:spPr>
          <a:xfrm>
            <a:off x="7727577" y="4729414"/>
            <a:ext cx="871370" cy="977994"/>
          </a:xfrm>
          <a:prstGeom prst="wedgeRoundRectCallout">
            <a:avLst>
              <a:gd name="adj1" fmla="val -15427"/>
              <a:gd name="adj2" fmla="val -122790"/>
              <a:gd name="adj3" fmla="val 16667"/>
            </a:avLst>
          </a:prstGeom>
          <a:solidFill>
            <a:schemeClr val="bg1"/>
          </a:solidFill>
          <a:ln w="28575">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3200" dirty="0"/>
              <a:t>②</a:t>
            </a:r>
            <a:endParaRPr kumimoji="1" lang="ja-JP" altLang="en-US" dirty="0"/>
          </a:p>
        </p:txBody>
      </p:sp>
    </p:spTree>
    <p:extLst>
      <p:ext uri="{BB962C8B-B14F-4D97-AF65-F5344CB8AC3E}">
        <p14:creationId xmlns:p14="http://schemas.microsoft.com/office/powerpoint/2010/main" val="5732297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先行研究</a:t>
            </a:r>
            <a:endParaRPr kumimoji="1" lang="ja-JP" altLang="en-US" dirty="0"/>
          </a:p>
        </p:txBody>
      </p:sp>
      <p:sp>
        <p:nvSpPr>
          <p:cNvPr id="4" name="スライド番号プレースホルダー 3"/>
          <p:cNvSpPr>
            <a:spLocks noGrp="1"/>
          </p:cNvSpPr>
          <p:nvPr>
            <p:ph type="sldNum" sz="quarter" idx="12"/>
          </p:nvPr>
        </p:nvSpPr>
        <p:spPr>
          <a:xfrm>
            <a:off x="9090212" y="6356352"/>
            <a:ext cx="2844800" cy="365125"/>
          </a:xfrm>
        </p:spPr>
        <p:txBody>
          <a:bodyPr/>
          <a:lstStyle/>
          <a:p>
            <a:fld id="{8D4F8E5D-961C-4F27-8A46-3A9A1E08A9AE}" type="slidenum">
              <a:rPr kumimoji="1" lang="ja-JP" altLang="en-US" sz="2000" smtClean="0"/>
              <a:t>17</a:t>
            </a:fld>
            <a:endParaRPr kumimoji="1" lang="ja-JP" altLang="en-US" sz="2000" dirty="0"/>
          </a:p>
        </p:txBody>
      </p:sp>
      <p:sp>
        <p:nvSpPr>
          <p:cNvPr id="5" name="角丸四角形 4"/>
          <p:cNvSpPr/>
          <p:nvPr/>
        </p:nvSpPr>
        <p:spPr>
          <a:xfrm>
            <a:off x="1283036" y="1538483"/>
            <a:ext cx="9940066" cy="1968509"/>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a:t>①情報開示と</a:t>
            </a:r>
            <a:r>
              <a:rPr kumimoji="1" lang="ja-JP" altLang="en-US" sz="2400" dirty="0" smtClean="0"/>
              <a:t>信頼の</a:t>
            </a:r>
            <a:r>
              <a:rPr kumimoji="1" lang="ja-JP" altLang="en-US" sz="2400" dirty="0"/>
              <a:t>関係</a:t>
            </a:r>
            <a:endParaRPr kumimoji="1" lang="en-US" altLang="ja-JP" sz="2400" dirty="0"/>
          </a:p>
          <a:p>
            <a:pPr algn="ctr"/>
            <a:endParaRPr lang="en-US" altLang="ja-JP" sz="2000" dirty="0"/>
          </a:p>
          <a:p>
            <a:pPr algn="ctr"/>
            <a:r>
              <a:rPr lang="ja-JP" altLang="en-US" sz="2000" dirty="0"/>
              <a:t>企業からプロジェクトの進捗状況について、情報提供を十分に受けていると</a:t>
            </a:r>
            <a:endParaRPr lang="en-US" altLang="ja-JP" sz="2000" dirty="0"/>
          </a:p>
          <a:p>
            <a:pPr algn="ctr"/>
            <a:r>
              <a:rPr lang="ja-JP" altLang="en-US" sz="2000" dirty="0"/>
              <a:t>感じている</a:t>
            </a:r>
            <a:r>
              <a:rPr lang="ja-JP" altLang="en-US" sz="2000"/>
              <a:t>ほど</a:t>
            </a:r>
            <a:r>
              <a:rPr lang="ja-JP" altLang="en-US" sz="2000" smtClean="0"/>
              <a:t>、信頼が</a:t>
            </a:r>
            <a:r>
              <a:rPr lang="ja-JP" altLang="en-US" sz="2000" dirty="0"/>
              <a:t>高まる</a:t>
            </a:r>
            <a:r>
              <a:rPr lang="ja-JP" altLang="en-US" sz="2000" dirty="0" smtClean="0"/>
              <a:t>。</a:t>
            </a:r>
            <a:endParaRPr lang="en-US" altLang="ja-JP" sz="2000" dirty="0"/>
          </a:p>
        </p:txBody>
      </p:sp>
      <p:sp>
        <p:nvSpPr>
          <p:cNvPr id="6" name="角丸四角形 5"/>
          <p:cNvSpPr/>
          <p:nvPr/>
        </p:nvSpPr>
        <p:spPr>
          <a:xfrm>
            <a:off x="1283036" y="3967657"/>
            <a:ext cx="9940066" cy="1857158"/>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lvl="1" algn="ctr"/>
            <a:r>
              <a:rPr lang="ja-JP" altLang="en-US" sz="2400" dirty="0"/>
              <a:t>②</a:t>
            </a:r>
            <a:r>
              <a:rPr lang="ja-JP" altLang="en-US" sz="2400" dirty="0" smtClean="0"/>
              <a:t>信頼と</a:t>
            </a:r>
            <a:r>
              <a:rPr lang="ja-JP" altLang="en-US" sz="2400" dirty="0"/>
              <a:t>購入意向の関係</a:t>
            </a:r>
            <a:endParaRPr lang="en-US" altLang="ja-JP" sz="2400" dirty="0"/>
          </a:p>
          <a:p>
            <a:pPr lvl="1" algn="ctr"/>
            <a:endParaRPr lang="en-US" altLang="ja-JP" sz="2000" dirty="0"/>
          </a:p>
          <a:p>
            <a:pPr lvl="1" algn="ctr"/>
            <a:r>
              <a:rPr lang="ja-JP" altLang="en-US" sz="2000" dirty="0"/>
              <a:t>企業やプロジェクトへの信頼が強いほど、</a:t>
            </a:r>
            <a:endParaRPr lang="en-US" altLang="ja-JP" sz="2000" dirty="0"/>
          </a:p>
          <a:p>
            <a:pPr lvl="1" algn="ctr"/>
            <a:r>
              <a:rPr lang="ja-JP" altLang="en-US" sz="2000" dirty="0"/>
              <a:t>プロジェクト主催企業の他の製品を購入しようという意向が高かった。</a:t>
            </a:r>
          </a:p>
        </p:txBody>
      </p:sp>
      <p:sp>
        <p:nvSpPr>
          <p:cNvPr id="8" name="テキスト ボックス 7"/>
          <p:cNvSpPr txBox="1"/>
          <p:nvPr/>
        </p:nvSpPr>
        <p:spPr>
          <a:xfrm>
            <a:off x="9929308" y="6356352"/>
            <a:ext cx="1831676" cy="369332"/>
          </a:xfrm>
          <a:prstGeom prst="rect">
            <a:avLst/>
          </a:prstGeom>
          <a:noFill/>
        </p:spPr>
        <p:txBody>
          <a:bodyPr wrap="square" rtlCol="0">
            <a:spAutoFit/>
          </a:bodyPr>
          <a:lstStyle/>
          <a:p>
            <a:r>
              <a:rPr kumimoji="1" lang="ja-JP" altLang="en-US" dirty="0"/>
              <a:t>（</a:t>
            </a:r>
            <a:r>
              <a:rPr kumimoji="1" lang="ja-JP" altLang="en-US" dirty="0" smtClean="0"/>
              <a:t>藤本 </a:t>
            </a:r>
            <a:r>
              <a:rPr kumimoji="1" lang="en-US" altLang="ja-JP" dirty="0" smtClean="0"/>
              <a:t>2013</a:t>
            </a:r>
            <a:r>
              <a:rPr kumimoji="1" lang="ja-JP" altLang="en-US" dirty="0"/>
              <a:t>）</a:t>
            </a:r>
          </a:p>
        </p:txBody>
      </p:sp>
    </p:spTree>
    <p:extLst>
      <p:ext uri="{BB962C8B-B14F-4D97-AF65-F5344CB8AC3E}">
        <p14:creationId xmlns:p14="http://schemas.microsoft.com/office/powerpoint/2010/main" val="1754816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仮説導出</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18</a:t>
            </a:fld>
            <a:endParaRPr kumimoji="1" lang="ja-JP" altLang="en-US" sz="2000" dirty="0"/>
          </a:p>
        </p:txBody>
      </p:sp>
      <p:grpSp>
        <p:nvGrpSpPr>
          <p:cNvPr id="13" name="グループ化 12"/>
          <p:cNvGrpSpPr/>
          <p:nvPr/>
        </p:nvGrpSpPr>
        <p:grpSpPr>
          <a:xfrm>
            <a:off x="1442121" y="1077818"/>
            <a:ext cx="9949629" cy="3226267"/>
            <a:chOff x="1012413" y="958457"/>
            <a:chExt cx="10671586" cy="3741608"/>
          </a:xfrm>
        </p:grpSpPr>
        <p:sp>
          <p:nvSpPr>
            <p:cNvPr id="5" name="円/楕円 4"/>
            <p:cNvSpPr/>
            <p:nvPr/>
          </p:nvSpPr>
          <p:spPr>
            <a:xfrm>
              <a:off x="1538830" y="2033195"/>
              <a:ext cx="3076686" cy="235054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800" dirty="0" smtClean="0"/>
                <a:t>共同開発者</a:t>
              </a:r>
              <a:endParaRPr kumimoji="1" lang="en-US" altLang="ja-JP" sz="2800" dirty="0" smtClean="0"/>
            </a:p>
            <a:p>
              <a:pPr algn="ctr"/>
              <a:r>
                <a:rPr kumimoji="1" lang="ja-JP" altLang="en-US" sz="2800" dirty="0" smtClean="0"/>
                <a:t>としての</a:t>
              </a:r>
              <a:endParaRPr kumimoji="1" lang="en-US" altLang="ja-JP" sz="2800" dirty="0" smtClean="0"/>
            </a:p>
            <a:p>
              <a:pPr algn="ctr"/>
              <a:r>
                <a:rPr lang="ja-JP" altLang="en-US" sz="2800" dirty="0"/>
                <a:t>消費者</a:t>
              </a:r>
              <a:endParaRPr kumimoji="1" lang="ja-JP" altLang="en-US" sz="2800" dirty="0"/>
            </a:p>
          </p:txBody>
        </p:sp>
        <p:sp>
          <p:nvSpPr>
            <p:cNvPr id="8" name="円/楕円 7"/>
            <p:cNvSpPr/>
            <p:nvPr/>
          </p:nvSpPr>
          <p:spPr>
            <a:xfrm>
              <a:off x="8312075" y="2033195"/>
              <a:ext cx="3080273" cy="2285999"/>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800" dirty="0" smtClean="0"/>
                <a:t>企業</a:t>
              </a:r>
              <a:endParaRPr kumimoji="1" lang="ja-JP" altLang="en-US" sz="2800" dirty="0"/>
            </a:p>
          </p:txBody>
        </p:sp>
        <p:sp>
          <p:nvSpPr>
            <p:cNvPr id="9" name="左右矢印 8"/>
            <p:cNvSpPr/>
            <p:nvPr/>
          </p:nvSpPr>
          <p:spPr>
            <a:xfrm>
              <a:off x="4772211" y="2829261"/>
              <a:ext cx="3151991" cy="1215614"/>
            </a:xfrm>
            <a:prstGeom prst="lef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10" name="円形吹き出し 9"/>
            <p:cNvSpPr/>
            <p:nvPr/>
          </p:nvSpPr>
          <p:spPr>
            <a:xfrm>
              <a:off x="5230605" y="992783"/>
              <a:ext cx="2235202" cy="1613647"/>
            </a:xfrm>
            <a:prstGeom prst="wedgeEllipseCallout">
              <a:avLst>
                <a:gd name="adj1" fmla="val 1188"/>
                <a:gd name="adj2" fmla="val 630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smtClean="0"/>
                <a:t>密接な関係</a:t>
              </a:r>
              <a:endParaRPr kumimoji="1" lang="en-US" altLang="ja-JP" dirty="0" smtClean="0"/>
            </a:p>
            <a:p>
              <a:pPr algn="ctr"/>
              <a:r>
                <a:rPr lang="ja-JP" altLang="en-US" dirty="0"/>
                <a:t>多</a:t>
              </a:r>
              <a:r>
                <a:rPr lang="ja-JP" altLang="en-US" dirty="0" smtClean="0"/>
                <a:t>くの</a:t>
              </a:r>
              <a:r>
                <a:rPr lang="ja-JP" altLang="en-US" dirty="0"/>
                <a:t>情報</a:t>
              </a:r>
              <a:r>
                <a:rPr lang="ja-JP" altLang="en-US" dirty="0" smtClean="0"/>
                <a:t>を持つ</a:t>
              </a:r>
              <a:endParaRPr kumimoji="1" lang="ja-JP" altLang="en-US" dirty="0"/>
            </a:p>
          </p:txBody>
        </p:sp>
        <p:sp>
          <p:nvSpPr>
            <p:cNvPr id="11" name="角丸四角形 10"/>
            <p:cNvSpPr/>
            <p:nvPr/>
          </p:nvSpPr>
          <p:spPr>
            <a:xfrm>
              <a:off x="1012413" y="958457"/>
              <a:ext cx="10671586" cy="3741608"/>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grpSp>
      <p:sp>
        <p:nvSpPr>
          <p:cNvPr id="12" name="下矢印 11"/>
          <p:cNvSpPr/>
          <p:nvPr/>
        </p:nvSpPr>
        <p:spPr>
          <a:xfrm>
            <a:off x="6088826" y="4462296"/>
            <a:ext cx="656217" cy="1231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3291840" y="5771577"/>
            <a:ext cx="7304442" cy="584775"/>
          </a:xfrm>
          <a:prstGeom prst="rect">
            <a:avLst/>
          </a:prstGeom>
          <a:noFill/>
        </p:spPr>
        <p:txBody>
          <a:bodyPr wrap="square" rtlCol="0">
            <a:spAutoFit/>
          </a:bodyPr>
          <a:lstStyle/>
          <a:p>
            <a:r>
              <a:rPr kumimoji="1" lang="ja-JP" altLang="en-US" sz="3200" u="sng" dirty="0" smtClean="0">
                <a:effectLst>
                  <a:outerShdw blurRad="38100" dist="38100" dir="2700000" algn="tl">
                    <a:srgbClr val="000000">
                      <a:alpha val="43137"/>
                    </a:srgbClr>
                  </a:outerShdw>
                </a:effectLst>
              </a:rPr>
              <a:t>購入意向が高まるのではないだろうか？</a:t>
            </a:r>
            <a:endParaRPr kumimoji="1" lang="ja-JP" altLang="en-US" sz="3200"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264496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仮説</a:t>
            </a:r>
          </a:p>
        </p:txBody>
      </p:sp>
      <p:sp>
        <p:nvSpPr>
          <p:cNvPr id="3" name="コンテンツ プレースホルダー 2"/>
          <p:cNvSpPr>
            <a:spLocks noGrp="1"/>
          </p:cNvSpPr>
          <p:nvPr>
            <p:ph idx="1"/>
          </p:nvPr>
        </p:nvSpPr>
        <p:spPr/>
        <p:txBody>
          <a:bodyPr anchor="ctr">
            <a:normAutofit/>
          </a:bodyPr>
          <a:lstStyle/>
          <a:p>
            <a:pPr marL="473014" lvl="1" indent="0" algn="ctr">
              <a:buNone/>
            </a:pPr>
            <a:r>
              <a:rPr lang="ja-JP" altLang="en-US" sz="4000" dirty="0" smtClean="0"/>
              <a:t>消費者参加型製品開発において、</a:t>
            </a:r>
            <a:endParaRPr lang="en-US" altLang="ja-JP" sz="4000" dirty="0" smtClean="0"/>
          </a:p>
          <a:p>
            <a:pPr marL="473014" lvl="1" indent="0" algn="ctr">
              <a:buNone/>
            </a:pPr>
            <a:r>
              <a:rPr lang="ja-JP" altLang="en-US" sz="4000" dirty="0" smtClean="0"/>
              <a:t>共同開発者としての消費者の方が</a:t>
            </a:r>
            <a:endParaRPr lang="en-US" altLang="ja-JP" sz="4000" dirty="0" smtClean="0"/>
          </a:p>
          <a:p>
            <a:pPr marL="473014" lvl="1" indent="0" algn="ctr">
              <a:buNone/>
            </a:pPr>
            <a:r>
              <a:rPr lang="ja-JP" altLang="en-US" sz="4000" dirty="0" smtClean="0"/>
              <a:t>出案者としての消費者よりも</a:t>
            </a:r>
            <a:endParaRPr lang="en-US" altLang="ja-JP" sz="4000" dirty="0" smtClean="0"/>
          </a:p>
          <a:p>
            <a:pPr marL="473014" lvl="1" indent="0" algn="ctr">
              <a:buNone/>
            </a:pPr>
            <a:r>
              <a:rPr lang="ja-JP" altLang="en-US" sz="4000" dirty="0" smtClean="0"/>
              <a:t>購入意向は高い。</a:t>
            </a:r>
            <a:endParaRPr lang="en-US" altLang="ja-JP" sz="40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19</a:t>
            </a:fld>
            <a:endParaRPr kumimoji="1" lang="ja-JP" altLang="en-US" sz="2000" dirty="0"/>
          </a:p>
        </p:txBody>
      </p:sp>
    </p:spTree>
    <p:extLst>
      <p:ext uri="{BB962C8B-B14F-4D97-AF65-F5344CB8AC3E}">
        <p14:creationId xmlns:p14="http://schemas.microsoft.com/office/powerpoint/2010/main" val="29105498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z="3200" dirty="0"/>
              <a:t>目次</a:t>
            </a:r>
          </a:p>
        </p:txBody>
      </p:sp>
      <p:sp>
        <p:nvSpPr>
          <p:cNvPr id="3" name="コンテンツ プレースホルダー 2"/>
          <p:cNvSpPr>
            <a:spLocks noGrp="1"/>
          </p:cNvSpPr>
          <p:nvPr>
            <p:ph idx="1"/>
          </p:nvPr>
        </p:nvSpPr>
        <p:spPr>
          <a:xfrm>
            <a:off x="995269" y="1284413"/>
            <a:ext cx="10515600" cy="5166870"/>
          </a:xfrm>
        </p:spPr>
        <p:txBody>
          <a:bodyPr anchor="ctr"/>
          <a:lstStyle/>
          <a:p>
            <a:pPr marL="0" indent="0" algn="ctr">
              <a:lnSpc>
                <a:spcPct val="100000"/>
              </a:lnSpc>
              <a:buNone/>
            </a:pPr>
            <a:r>
              <a:rPr lang="ja-JP" altLang="en-US" dirty="0"/>
              <a:t>現状分析</a:t>
            </a:r>
            <a:endParaRPr lang="en-US" altLang="ja-JP" dirty="0"/>
          </a:p>
          <a:p>
            <a:pPr marL="0" indent="0" algn="ctr">
              <a:lnSpc>
                <a:spcPct val="100000"/>
              </a:lnSpc>
              <a:buNone/>
            </a:pPr>
            <a:r>
              <a:rPr lang="ja-JP" altLang="en-US" dirty="0"/>
              <a:t>問題意識</a:t>
            </a:r>
            <a:endParaRPr lang="en-US" altLang="ja-JP" dirty="0"/>
          </a:p>
          <a:p>
            <a:pPr marL="0" indent="0" algn="ctr">
              <a:lnSpc>
                <a:spcPct val="100000"/>
              </a:lnSpc>
              <a:buNone/>
            </a:pPr>
            <a:r>
              <a:rPr lang="ja-JP" altLang="en-US" dirty="0"/>
              <a:t>研究目的</a:t>
            </a:r>
            <a:endParaRPr lang="en-US" altLang="ja-JP" dirty="0"/>
          </a:p>
          <a:p>
            <a:pPr marL="0" indent="0" algn="ctr">
              <a:lnSpc>
                <a:spcPct val="100000"/>
              </a:lnSpc>
              <a:buNone/>
            </a:pPr>
            <a:r>
              <a:rPr lang="ja-JP" altLang="en-US" dirty="0"/>
              <a:t>先行研究</a:t>
            </a:r>
            <a:endParaRPr lang="en-US" altLang="ja-JP" dirty="0"/>
          </a:p>
          <a:p>
            <a:pPr marL="0" indent="0" algn="ctr">
              <a:lnSpc>
                <a:spcPct val="100000"/>
              </a:lnSpc>
              <a:buNone/>
            </a:pPr>
            <a:r>
              <a:rPr kumimoji="1" lang="ja-JP" altLang="en-US" dirty="0"/>
              <a:t>仮説導出</a:t>
            </a:r>
            <a:endParaRPr kumimoji="1" lang="en-US" altLang="ja-JP" dirty="0"/>
          </a:p>
          <a:p>
            <a:pPr marL="0" indent="0" algn="ctr">
              <a:lnSpc>
                <a:spcPct val="100000"/>
              </a:lnSpc>
              <a:buNone/>
            </a:pPr>
            <a:r>
              <a:rPr lang="ja-JP" altLang="en-US" dirty="0"/>
              <a:t>仮説</a:t>
            </a:r>
            <a:endParaRPr lang="en-US" altLang="ja-JP" dirty="0"/>
          </a:p>
          <a:p>
            <a:pPr marL="0" indent="0" algn="ctr">
              <a:lnSpc>
                <a:spcPct val="100000"/>
              </a:lnSpc>
              <a:buNone/>
            </a:pPr>
            <a:r>
              <a:rPr kumimoji="1" lang="ja-JP" altLang="en-US" dirty="0"/>
              <a:t>今後の課題</a:t>
            </a:r>
            <a:endParaRPr kumimoji="1" lang="en-US" altLang="ja-JP" dirty="0"/>
          </a:p>
          <a:p>
            <a:pPr marL="0" indent="0" algn="ctr">
              <a:lnSpc>
                <a:spcPct val="100000"/>
              </a:lnSpc>
              <a:buNone/>
            </a:pPr>
            <a:r>
              <a:rPr lang="ja-JP" altLang="en-US" dirty="0"/>
              <a:t>参考文献</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2</a:t>
            </a:fld>
            <a:endParaRPr kumimoji="1" lang="ja-JP" altLang="en-US" sz="2000" dirty="0"/>
          </a:p>
        </p:txBody>
      </p:sp>
    </p:spTree>
    <p:extLst>
      <p:ext uri="{BB962C8B-B14F-4D97-AF65-F5344CB8AC3E}">
        <p14:creationId xmlns:p14="http://schemas.microsoft.com/office/powerpoint/2010/main" val="29679078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今後の課題</a:t>
            </a:r>
          </a:p>
        </p:txBody>
      </p:sp>
      <p:sp>
        <p:nvSpPr>
          <p:cNvPr id="3" name="コンテンツ プレースホルダー 2"/>
          <p:cNvSpPr>
            <a:spLocks noGrp="1"/>
          </p:cNvSpPr>
          <p:nvPr>
            <p:ph idx="1"/>
          </p:nvPr>
        </p:nvSpPr>
        <p:spPr/>
        <p:txBody>
          <a:bodyPr vert="horz" lIns="104304" tIns="52151" rIns="104304" bIns="52151" rtlCol="0" anchor="t">
            <a:normAutofit/>
          </a:bodyPr>
          <a:lstStyle/>
          <a:p>
            <a:pPr marL="516325" indent="-457200"/>
            <a:r>
              <a:rPr kumimoji="1" lang="ja-JP" altLang="en-US" sz="2800" dirty="0" smtClean="0"/>
              <a:t>事例研究が中心になっており、論文が少ない。そのため、説得力に欠けている。</a:t>
            </a:r>
            <a:endParaRPr kumimoji="1" lang="en-US" altLang="ja-JP" sz="2800" dirty="0" smtClean="0"/>
          </a:p>
          <a:p>
            <a:pPr marL="516325" indent="-457200"/>
            <a:r>
              <a:rPr kumimoji="1" lang="ja-JP" altLang="en-US" sz="2800" dirty="0" smtClean="0"/>
              <a:t>論文を基に自分たちで消費者参加型製品開発の定義を設定したが、この定義で今後も研究を進めていけるかどうかは改めて検討する必要がある。</a:t>
            </a:r>
            <a:endParaRPr kumimoji="1" lang="en-US" altLang="ja-JP" sz="2800" dirty="0"/>
          </a:p>
        </p:txBody>
      </p:sp>
      <p:sp>
        <p:nvSpPr>
          <p:cNvPr id="4" name="スライド番号プレースホルダー 3"/>
          <p:cNvSpPr>
            <a:spLocks noGrp="1"/>
          </p:cNvSpPr>
          <p:nvPr>
            <p:ph type="sldNum" sz="quarter" idx="12"/>
          </p:nvPr>
        </p:nvSpPr>
        <p:spPr>
          <a:xfrm>
            <a:off x="8737600" y="6366512"/>
            <a:ext cx="2844800" cy="365125"/>
          </a:xfrm>
        </p:spPr>
        <p:txBody>
          <a:bodyPr/>
          <a:lstStyle/>
          <a:p>
            <a:fld id="{8D4F8E5D-961C-4F27-8A46-3A9A1E08A9AE}" type="slidenum">
              <a:rPr kumimoji="1" lang="ja-JP" altLang="en-US" sz="2000" smtClean="0"/>
              <a:t>20</a:t>
            </a:fld>
            <a:endParaRPr kumimoji="1" lang="ja-JP" altLang="en-US" sz="2000" dirty="0"/>
          </a:p>
        </p:txBody>
      </p:sp>
    </p:spTree>
    <p:extLst>
      <p:ext uri="{BB962C8B-B14F-4D97-AF65-F5344CB8AC3E}">
        <p14:creationId xmlns:p14="http://schemas.microsoft.com/office/powerpoint/2010/main" val="2696225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参考文献</a:t>
            </a:r>
          </a:p>
        </p:txBody>
      </p:sp>
      <p:sp>
        <p:nvSpPr>
          <p:cNvPr id="3" name="コンテンツ プレースホルダー 2"/>
          <p:cNvSpPr>
            <a:spLocks noGrp="1"/>
          </p:cNvSpPr>
          <p:nvPr>
            <p:ph idx="1"/>
          </p:nvPr>
        </p:nvSpPr>
        <p:spPr>
          <a:xfrm>
            <a:off x="923739" y="1327603"/>
            <a:ext cx="11034581" cy="5213046"/>
          </a:xfrm>
        </p:spPr>
        <p:txBody>
          <a:bodyPr>
            <a:normAutofit fontScale="85000" lnSpcReduction="20000"/>
          </a:bodyPr>
          <a:lstStyle/>
          <a:p>
            <a:r>
              <a:rPr kumimoji="1" lang="ja-JP" altLang="en-US" sz="1800" dirty="0"/>
              <a:t>無印良品「体にフィットするソファ」　</a:t>
            </a:r>
            <a:r>
              <a:rPr lang="en-US" altLang="ja-JP" sz="1800" dirty="0">
                <a:hlinkClick r:id="rId2"/>
              </a:rPr>
              <a:t>http://www.muji.net/store/cmdty/section/T20001</a:t>
            </a:r>
            <a:endParaRPr lang="en-US" altLang="ja-JP" sz="1800" dirty="0"/>
          </a:p>
          <a:p>
            <a:r>
              <a:rPr lang="en-US" altLang="ja-JP" sz="1800" dirty="0"/>
              <a:t>Design studio paperweight </a:t>
            </a:r>
            <a:r>
              <a:rPr lang="en-US" altLang="ja-JP" sz="1800" dirty="0">
                <a:hlinkClick r:id="rId3"/>
              </a:rPr>
              <a:t>http://www.paperweight.jp/sales/moon_pack.html</a:t>
            </a:r>
            <a:endParaRPr lang="en-US" altLang="ja-JP" sz="1800" dirty="0"/>
          </a:p>
          <a:p>
            <a:r>
              <a:rPr lang="ja-JP" altLang="en-US" sz="1800" dirty="0"/>
              <a:t>日経</a:t>
            </a:r>
            <a:r>
              <a:rPr lang="en-US" altLang="ja-JP" sz="1800" dirty="0"/>
              <a:t>MJ</a:t>
            </a:r>
            <a:r>
              <a:rPr lang="ja-JP" altLang="en-US" sz="1800" dirty="0"/>
              <a:t>　</a:t>
            </a:r>
            <a:r>
              <a:rPr lang="en-US" altLang="ja-JP" sz="1800" dirty="0"/>
              <a:t>2016/02/12</a:t>
            </a:r>
            <a:r>
              <a:rPr lang="ja-JP" altLang="en-US" sz="1800" dirty="0"/>
              <a:t>　朝刊</a:t>
            </a:r>
            <a:endParaRPr lang="en-US" altLang="ja-JP" sz="1800" dirty="0"/>
          </a:p>
          <a:p>
            <a:r>
              <a:rPr lang="ja-JP" altLang="en-US" sz="1800" dirty="0"/>
              <a:t>みんなのプロジェクト　</a:t>
            </a:r>
            <a:r>
              <a:rPr lang="en-US" altLang="ja-JP" sz="1800" dirty="0"/>
              <a:t> </a:t>
            </a:r>
            <a:r>
              <a:rPr lang="en-US" altLang="ja-JP" sz="1800" dirty="0">
                <a:hlinkClick r:id="rId4"/>
              </a:rPr>
              <a:t>https://minproject.jp</a:t>
            </a:r>
            <a:r>
              <a:rPr lang="en-US" altLang="ja-JP" sz="1800" dirty="0" smtClean="0">
                <a:hlinkClick r:id="rId4"/>
              </a:rPr>
              <a:t>/</a:t>
            </a:r>
            <a:endParaRPr lang="en-US" altLang="ja-JP" sz="1800" dirty="0" smtClean="0"/>
          </a:p>
          <a:p>
            <a:r>
              <a:rPr lang="ja-JP" altLang="en-US" sz="1800" dirty="0" smtClean="0"/>
              <a:t>みんなの</a:t>
            </a:r>
            <a:r>
              <a:rPr lang="en-US" altLang="ja-JP" sz="1800" dirty="0" smtClean="0"/>
              <a:t>100</a:t>
            </a:r>
            <a:r>
              <a:rPr lang="ja-JP" altLang="en-US" sz="1800" dirty="0" smtClean="0"/>
              <a:t>円ショップ村　</a:t>
            </a:r>
            <a:r>
              <a:rPr lang="en-US" altLang="ja-JP" sz="1800" dirty="0"/>
              <a:t>http://min-100.com/</a:t>
            </a:r>
            <a:endParaRPr lang="en-US" altLang="ja-JP" sz="1800" dirty="0" smtClean="0"/>
          </a:p>
          <a:p>
            <a:r>
              <a:rPr lang="ja-JP" altLang="en-US" sz="1800" dirty="0" smtClean="0"/>
              <a:t>キリンビール百人ビール・ラボ　</a:t>
            </a:r>
            <a:r>
              <a:rPr lang="en-US" altLang="ja-JP" sz="1800" dirty="0"/>
              <a:t>http://www.sapporobeer.jp/100beer/</a:t>
            </a:r>
            <a:endParaRPr lang="en-US" altLang="ja-JP" sz="1800" dirty="0" smtClean="0"/>
          </a:p>
          <a:p>
            <a:r>
              <a:rPr lang="ja-JP" altLang="en-US" sz="1800" dirty="0" smtClean="0"/>
              <a:t>無印良品くらしの良品研究所「</a:t>
            </a:r>
            <a:r>
              <a:rPr lang="en-US" altLang="ja-JP" sz="1800" dirty="0" smtClean="0"/>
              <a:t>IDEA</a:t>
            </a:r>
            <a:r>
              <a:rPr lang="ja-JP" altLang="en-US" sz="1800" dirty="0" smtClean="0"/>
              <a:t> </a:t>
            </a:r>
            <a:r>
              <a:rPr lang="en-US" altLang="ja-JP" sz="1800" dirty="0" smtClean="0"/>
              <a:t>PARK</a:t>
            </a:r>
            <a:r>
              <a:rPr lang="ja-JP" altLang="en-US" sz="1800" dirty="0" smtClean="0"/>
              <a:t>」　</a:t>
            </a:r>
            <a:r>
              <a:rPr lang="en-US" altLang="ja-JP" sz="1800" dirty="0">
                <a:hlinkClick r:id="rId5"/>
              </a:rPr>
              <a:t>http://idea.muji.net</a:t>
            </a:r>
            <a:r>
              <a:rPr lang="en-US" altLang="ja-JP" sz="1800" dirty="0" smtClean="0">
                <a:hlinkClick r:id="rId5"/>
              </a:rPr>
              <a:t>/</a:t>
            </a:r>
            <a:endParaRPr lang="en-US" altLang="ja-JP" sz="1800" dirty="0" smtClean="0"/>
          </a:p>
          <a:p>
            <a:r>
              <a:rPr lang="ja-JP" altLang="en-US" sz="1800" dirty="0" smtClean="0"/>
              <a:t>エースコック　</a:t>
            </a:r>
            <a:r>
              <a:rPr lang="en-US" altLang="ja-JP" sz="1800" dirty="0" smtClean="0">
                <a:hlinkClick r:id="rId6"/>
              </a:rPr>
              <a:t>http</a:t>
            </a:r>
            <a:r>
              <a:rPr lang="en-US" altLang="ja-JP" sz="1800" dirty="0">
                <a:hlinkClick r:id="rId6"/>
              </a:rPr>
              <a:t>://</a:t>
            </a:r>
            <a:r>
              <a:rPr lang="en-US" altLang="ja-JP" sz="1800" dirty="0" smtClean="0">
                <a:hlinkClick r:id="rId6"/>
              </a:rPr>
              <a:t>www.acecook.co.jp/news/pdf/080408mixi.pdf</a:t>
            </a:r>
            <a:endParaRPr lang="en-US" altLang="ja-JP" sz="1800" dirty="0" smtClean="0"/>
          </a:p>
          <a:p>
            <a:r>
              <a:rPr lang="ja-JP" altLang="en-US" sz="1800" dirty="0" smtClean="0"/>
              <a:t>ファミリーマート　</a:t>
            </a:r>
            <a:r>
              <a:rPr lang="en-US" altLang="ja-JP" sz="1800" dirty="0"/>
              <a:t>http://www.family.co.jp/topics/2013/130731_01.html</a:t>
            </a:r>
          </a:p>
          <a:p>
            <a:r>
              <a:rPr lang="ja-JP" altLang="en-US" sz="1800" dirty="0"/>
              <a:t>門井 克典</a:t>
            </a:r>
            <a:r>
              <a:rPr lang="en-US" altLang="ja-JP" sz="1800" dirty="0"/>
              <a:t>(2008)</a:t>
            </a:r>
            <a:r>
              <a:rPr lang="ja-JP" altLang="en-US" sz="1800" dirty="0"/>
              <a:t> 「消費者参加型新商品開発戦略</a:t>
            </a:r>
            <a:r>
              <a:rPr lang="en-US" altLang="ja-JP" sz="1800" dirty="0"/>
              <a:t>—</a:t>
            </a:r>
            <a:r>
              <a:rPr lang="ja-JP" altLang="en-US" sz="1800" dirty="0"/>
              <a:t>食品における新商品開発に関するインターネット・マーケティングの有効性」，</a:t>
            </a:r>
            <a:r>
              <a:rPr lang="en-US" altLang="ja-JP" sz="1800" dirty="0"/>
              <a:t>『</a:t>
            </a:r>
            <a:r>
              <a:rPr lang="ja-JP" altLang="en-US" sz="1800" dirty="0"/>
              <a:t>立教大学ビジネスデザイン研究</a:t>
            </a:r>
            <a:r>
              <a:rPr lang="en-US" altLang="ja-JP" sz="1800" dirty="0"/>
              <a:t>』2008(5)</a:t>
            </a:r>
            <a:r>
              <a:rPr lang="ja-JP" altLang="en-US" sz="1800" dirty="0"/>
              <a:t>，</a:t>
            </a:r>
            <a:r>
              <a:rPr lang="en-US" altLang="ja-JP" sz="1800" dirty="0"/>
              <a:t>p.103</a:t>
            </a:r>
            <a:r>
              <a:rPr lang="ja-JP" altLang="en-US" sz="1800" dirty="0"/>
              <a:t>～</a:t>
            </a:r>
            <a:r>
              <a:rPr lang="en-US" altLang="ja-JP" sz="1800" dirty="0"/>
              <a:t>117</a:t>
            </a:r>
            <a:r>
              <a:rPr lang="ja-JP" altLang="en-US" sz="1800" dirty="0"/>
              <a:t>，立教大学大学院ビジネスデザイン研究科</a:t>
            </a:r>
            <a:endParaRPr lang="en-US" altLang="ja-JP" sz="1800" dirty="0"/>
          </a:p>
          <a:p>
            <a:r>
              <a:rPr lang="ja-JP" altLang="en-US" sz="1800" dirty="0"/>
              <a:t>大﨑 孝徳</a:t>
            </a:r>
            <a:r>
              <a:rPr lang="en-US" altLang="ja-JP" sz="1800" dirty="0"/>
              <a:t>(2004)</a:t>
            </a:r>
            <a:r>
              <a:rPr lang="ja-JP" altLang="en-US" sz="1800" dirty="0"/>
              <a:t>「インターネットを活用した消費者参加型製品開発の有効性」，</a:t>
            </a:r>
            <a:r>
              <a:rPr lang="en-US" altLang="ja-JP" sz="1800" dirty="0"/>
              <a:t>『</a:t>
            </a:r>
            <a:r>
              <a:rPr lang="ja-JP" altLang="en-US" sz="1800" dirty="0"/>
              <a:t>生産管理：日本生産管理学会論文誌</a:t>
            </a:r>
            <a:r>
              <a:rPr lang="en-US" altLang="ja-JP" sz="1800" dirty="0"/>
              <a:t>』2004(7)</a:t>
            </a:r>
            <a:r>
              <a:rPr lang="ja-JP" altLang="en-US" sz="1800" dirty="0"/>
              <a:t>，</a:t>
            </a:r>
            <a:r>
              <a:rPr lang="en-US" altLang="ja-JP" sz="1800" dirty="0"/>
              <a:t>p.25</a:t>
            </a:r>
            <a:r>
              <a:rPr lang="ja-JP" altLang="en-US" sz="1800" dirty="0"/>
              <a:t>～</a:t>
            </a:r>
            <a:r>
              <a:rPr lang="en-US" altLang="ja-JP" sz="1800" dirty="0"/>
              <a:t>33</a:t>
            </a:r>
            <a:r>
              <a:rPr lang="ja-JP" altLang="en-US" sz="1800" dirty="0"/>
              <a:t>，日本生産管理学会</a:t>
            </a:r>
            <a:endParaRPr lang="en-US" altLang="ja-JP" sz="1800" dirty="0"/>
          </a:p>
          <a:p>
            <a:r>
              <a:rPr lang="ja-JP" altLang="en-US" sz="1800" dirty="0"/>
              <a:t>増田明子・恩藏直人</a:t>
            </a:r>
            <a:r>
              <a:rPr lang="en-US" altLang="ja-JP" sz="1800" dirty="0"/>
              <a:t>(2011)</a:t>
            </a:r>
            <a:r>
              <a:rPr lang="ja-JP" altLang="en-US" sz="1800" dirty="0"/>
              <a:t>「顧客参加型の商品開発」，</a:t>
            </a:r>
            <a:r>
              <a:rPr lang="en-US" altLang="ja-JP" sz="1800" dirty="0"/>
              <a:t>『</a:t>
            </a:r>
            <a:r>
              <a:rPr lang="ja-JP" altLang="en-US" sz="1800" dirty="0"/>
              <a:t>マーケティングジャーナル</a:t>
            </a:r>
            <a:r>
              <a:rPr lang="en-US" altLang="ja-JP" sz="1800" dirty="0"/>
              <a:t>』2011(9)</a:t>
            </a:r>
            <a:r>
              <a:rPr lang="ja-JP" altLang="en-US" sz="1800" dirty="0"/>
              <a:t>，</a:t>
            </a:r>
            <a:r>
              <a:rPr lang="en-US" altLang="ja-JP" sz="1800" dirty="0"/>
              <a:t>p.84</a:t>
            </a:r>
            <a:r>
              <a:rPr lang="ja-JP" altLang="en-US" sz="1800" dirty="0"/>
              <a:t>～</a:t>
            </a:r>
            <a:r>
              <a:rPr lang="en-US" altLang="ja-JP" sz="1800" dirty="0"/>
              <a:t>98</a:t>
            </a:r>
            <a:r>
              <a:rPr lang="ja-JP" altLang="en-US" sz="1800" dirty="0"/>
              <a:t>，日本マーケティング</a:t>
            </a:r>
            <a:r>
              <a:rPr lang="ja-JP" altLang="en-US" sz="1800" dirty="0" smtClean="0"/>
              <a:t>学会</a:t>
            </a:r>
            <a:endParaRPr lang="en-US" altLang="ja-JP" sz="1800" dirty="0" smtClean="0"/>
          </a:p>
          <a:p>
            <a:r>
              <a:rPr lang="en-US" altLang="ja-JP" sz="1800" dirty="0" smtClean="0"/>
              <a:t>Urban, Glen L &amp; </a:t>
            </a:r>
            <a:r>
              <a:rPr lang="en-US" altLang="ja-JP" sz="1800" dirty="0" err="1" smtClean="0"/>
              <a:t>Jhon</a:t>
            </a:r>
            <a:r>
              <a:rPr lang="en-US" altLang="ja-JP" sz="1800" dirty="0" smtClean="0"/>
              <a:t> R. </a:t>
            </a:r>
            <a:r>
              <a:rPr lang="en-US" altLang="ja-JP" sz="1800" dirty="0" err="1" smtClean="0"/>
              <a:t>hauser</a:t>
            </a:r>
            <a:r>
              <a:rPr lang="en-US" altLang="ja-JP" sz="1800" dirty="0" smtClean="0"/>
              <a:t>(1993), Marketing of New Products, 2</a:t>
            </a:r>
            <a:r>
              <a:rPr lang="en-US" altLang="ja-JP" sz="1800" baseline="30000" dirty="0" smtClean="0"/>
              <a:t>nd</a:t>
            </a:r>
            <a:r>
              <a:rPr lang="en-US" altLang="ja-JP" sz="1800" dirty="0" smtClean="0"/>
              <a:t> ed., Prentice-Hall </a:t>
            </a:r>
            <a:endParaRPr lang="en-US" altLang="ja-JP" sz="1800" dirty="0"/>
          </a:p>
          <a:p>
            <a:r>
              <a:rPr lang="en-US" altLang="ja-JP" sz="1800" dirty="0" err="1" smtClean="0"/>
              <a:t>thisPLAY</a:t>
            </a:r>
            <a:r>
              <a:rPr lang="en-US" altLang="ja-JP" sz="1800" dirty="0" smtClean="0"/>
              <a:t> content marketing </a:t>
            </a:r>
            <a:r>
              <a:rPr lang="ja-JP" altLang="en-US" sz="1800" dirty="0" smtClean="0"/>
              <a:t>「無印良品に見るユーザー参加型の商品開発」</a:t>
            </a:r>
            <a:r>
              <a:rPr lang="en-US" altLang="ja-JP" sz="1800" dirty="0" smtClean="0"/>
              <a:t> http</a:t>
            </a:r>
            <a:r>
              <a:rPr lang="en-US" altLang="ja-JP" sz="1800" dirty="0"/>
              <a:t>://thisplay.jp/%E7%84%A1%E5%8D%B0%E8%89%AF%E5%93%81%E3%81%AB%E8%A6%8B%E3%82%8B%E3%83%A6%E3%83%BC%E3%82%B6%E3%83%BC%E5%8F%82%E5%8A%A0%E5%9E%8B%E3%81%AE%E5%95%86%E5%93%81%E9%96%8B%E7%99%BA/</a:t>
            </a:r>
          </a:p>
          <a:p>
            <a:r>
              <a:rPr lang="ja-JP" altLang="en-US" sz="1800" dirty="0" smtClean="0"/>
              <a:t>藤本 </a:t>
            </a:r>
            <a:r>
              <a:rPr lang="ja-JP" altLang="en-US" sz="1800" dirty="0"/>
              <a:t>静</a:t>
            </a:r>
            <a:r>
              <a:rPr lang="en-US" altLang="ja-JP" sz="1800" dirty="0"/>
              <a:t>(2013)</a:t>
            </a:r>
            <a:r>
              <a:rPr lang="ja-JP" altLang="en-US" sz="1800" dirty="0"/>
              <a:t>「消費者参加型製品開発ネットコミュニティにおける消費者行動－情報提供動機に着目して－」，</a:t>
            </a:r>
            <a:r>
              <a:rPr lang="en-US" altLang="ja-JP" sz="1800" dirty="0"/>
              <a:t>『</a:t>
            </a:r>
            <a:r>
              <a:rPr lang="ja-JP" altLang="en-US" sz="1800" dirty="0"/>
              <a:t>消費経済研究</a:t>
            </a:r>
            <a:r>
              <a:rPr lang="en-US" altLang="ja-JP" sz="1800" dirty="0"/>
              <a:t>』2013(2)</a:t>
            </a:r>
            <a:r>
              <a:rPr lang="ja-JP" altLang="en-US" sz="1800" dirty="0"/>
              <a:t>，</a:t>
            </a:r>
            <a:r>
              <a:rPr lang="en-US" altLang="ja-JP" sz="1800" dirty="0"/>
              <a:t>p.99</a:t>
            </a:r>
            <a:r>
              <a:rPr lang="ja-JP" altLang="en-US" sz="1800" dirty="0"/>
              <a:t>～</a:t>
            </a:r>
            <a:r>
              <a:rPr lang="en-US" altLang="ja-JP" sz="1800" dirty="0"/>
              <a:t>117</a:t>
            </a:r>
            <a:r>
              <a:rPr lang="ja-JP" altLang="en-US" sz="1800" dirty="0"/>
              <a:t>，日本消費経済学会事務局</a:t>
            </a:r>
            <a:endParaRPr lang="en-US" altLang="ja-JP" sz="1800" dirty="0"/>
          </a:p>
          <a:p>
            <a:r>
              <a:rPr lang="ja-JP" altLang="en-US" sz="1800" dirty="0"/>
              <a:t>藤本静</a:t>
            </a:r>
            <a:r>
              <a:rPr lang="en-US" altLang="ja-JP" sz="1800" dirty="0"/>
              <a:t>(2013)</a:t>
            </a:r>
            <a:r>
              <a:rPr lang="ja-JP" altLang="en-US" sz="1800" dirty="0"/>
              <a:t>「情報提供動機と購入意向の関係：消費者参加型製品開発ネット・コミュニティの事例より」</a:t>
            </a:r>
            <a:r>
              <a:rPr lang="en-US" altLang="ja-JP" sz="1800" dirty="0"/>
              <a:t>,『</a:t>
            </a:r>
            <a:r>
              <a:rPr lang="ja-JP" altLang="en-US" sz="1800" dirty="0"/>
              <a:t>広島大学マネジメント研究</a:t>
            </a:r>
            <a:r>
              <a:rPr lang="en-US" altLang="ja-JP" sz="1800" dirty="0"/>
              <a:t>』,2013(3),p.105</a:t>
            </a:r>
            <a:r>
              <a:rPr lang="ja-JP" altLang="en-US" sz="1800" dirty="0"/>
              <a:t>～</a:t>
            </a:r>
            <a:r>
              <a:rPr lang="en-US" altLang="ja-JP" sz="1800" dirty="0"/>
              <a:t>119,</a:t>
            </a:r>
            <a:r>
              <a:rPr lang="ja-JP" altLang="en-US" sz="1800" dirty="0"/>
              <a:t>広島大学マネジメント</a:t>
            </a:r>
            <a:r>
              <a:rPr lang="ja-JP" altLang="en-US" sz="1800" dirty="0" smtClean="0"/>
              <a:t>学会</a:t>
            </a:r>
            <a:endParaRPr lang="en-US" altLang="ja-JP" sz="18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21</a:t>
            </a:fld>
            <a:endParaRPr kumimoji="1" lang="ja-JP" altLang="en-US" sz="2000" dirty="0"/>
          </a:p>
        </p:txBody>
      </p:sp>
    </p:spTree>
    <p:extLst>
      <p:ext uri="{BB962C8B-B14F-4D97-AF65-F5344CB8AC3E}">
        <p14:creationId xmlns:p14="http://schemas.microsoft.com/office/powerpoint/2010/main" val="1519115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42459" y="151653"/>
            <a:ext cx="10658661" cy="803179"/>
          </a:xfrm>
        </p:spPr>
        <p:txBody>
          <a:bodyPr/>
          <a:lstStyle/>
          <a:p>
            <a:r>
              <a:rPr lang="ja-JP" altLang="en-US" sz="3200" dirty="0"/>
              <a:t>現状分析</a:t>
            </a:r>
            <a:endParaRPr kumimoji="1" lang="ja-JP" altLang="en-US" sz="32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3</a:t>
            </a:fld>
            <a:endParaRPr kumimoji="1" lang="ja-JP" altLang="en-US" sz="2000" dirty="0"/>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9524" y="2181915"/>
            <a:ext cx="2095663" cy="2974489"/>
          </a:xfrm>
          <a:prstGeom prst="rect">
            <a:avLst/>
          </a:prstGeom>
          <a:ln>
            <a:noFill/>
          </a:ln>
        </p:spPr>
      </p:pic>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6131" y="831833"/>
            <a:ext cx="2639721" cy="5674655"/>
          </a:xfrm>
          <a:prstGeom prst="rect">
            <a:avLst/>
          </a:prstGeom>
        </p:spPr>
      </p:pic>
      <p:pic>
        <p:nvPicPr>
          <p:cNvPr id="8" name="図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9168" y="1710465"/>
            <a:ext cx="4315638" cy="4315638"/>
          </a:xfrm>
          <a:prstGeom prst="rect">
            <a:avLst/>
          </a:prstGeom>
        </p:spPr>
      </p:pic>
    </p:spTree>
    <p:extLst>
      <p:ext uri="{BB962C8B-B14F-4D97-AF65-F5344CB8AC3E}">
        <p14:creationId xmlns:p14="http://schemas.microsoft.com/office/powerpoint/2010/main" val="36746165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現状分析</a:t>
            </a:r>
            <a:endParaRPr kumimoji="1" lang="ja-JP" altLang="en-US" dirty="0"/>
          </a:p>
        </p:txBody>
      </p:sp>
      <p:sp>
        <p:nvSpPr>
          <p:cNvPr id="3" name="コンテンツ プレースホルダー 2"/>
          <p:cNvSpPr>
            <a:spLocks noGrp="1"/>
          </p:cNvSpPr>
          <p:nvPr>
            <p:ph idx="1"/>
          </p:nvPr>
        </p:nvSpPr>
        <p:spPr>
          <a:xfrm>
            <a:off x="923739" y="1043670"/>
            <a:ext cx="10919460" cy="5346831"/>
          </a:xfrm>
        </p:spPr>
        <p:txBody>
          <a:bodyPr anchor="t">
            <a:normAutofit/>
          </a:bodyPr>
          <a:lstStyle/>
          <a:p>
            <a:pPr marL="473014" lvl="1" indent="0">
              <a:lnSpc>
                <a:spcPct val="100000"/>
              </a:lnSpc>
              <a:buNone/>
            </a:pPr>
            <a:r>
              <a:rPr kumimoji="1" lang="en-US" altLang="ja-JP" sz="3200" dirty="0" smtClean="0"/>
              <a:t>【</a:t>
            </a:r>
            <a:r>
              <a:rPr kumimoji="1" lang="ja-JP" altLang="en-US" sz="3200" dirty="0" smtClean="0"/>
              <a:t>参考</a:t>
            </a:r>
            <a:r>
              <a:rPr kumimoji="1" lang="en-US" altLang="ja-JP" sz="3200" dirty="0" smtClean="0"/>
              <a:t>】</a:t>
            </a:r>
          </a:p>
          <a:p>
            <a:pPr marL="473014" lvl="1" indent="0">
              <a:lnSpc>
                <a:spcPct val="100000"/>
              </a:lnSpc>
              <a:buNone/>
            </a:pPr>
            <a:r>
              <a:rPr kumimoji="1" lang="ja-JP" altLang="en-US" sz="3200" dirty="0" smtClean="0"/>
              <a:t>インターネットを活用した消費者参加型製品開発の</a:t>
            </a:r>
            <a:r>
              <a:rPr lang="ja-JP" altLang="en-US" sz="3200" dirty="0" smtClean="0"/>
              <a:t>定義</a:t>
            </a:r>
            <a:endParaRPr lang="en-US" altLang="ja-JP" sz="3200" dirty="0" smtClean="0"/>
          </a:p>
          <a:p>
            <a:pPr marL="473014" lvl="1" indent="0">
              <a:lnSpc>
                <a:spcPct val="100000"/>
              </a:lnSpc>
              <a:buNone/>
            </a:pPr>
            <a:endParaRPr lang="en-US" altLang="ja-JP" sz="2400" dirty="0"/>
          </a:p>
          <a:p>
            <a:pPr lvl="1">
              <a:lnSpc>
                <a:spcPct val="100000"/>
              </a:lnSpc>
            </a:pPr>
            <a:r>
              <a:rPr lang="ja-JP" altLang="en-US" sz="2000" dirty="0"/>
              <a:t>インターネットを活用して消費者や顧客を企業活動の一つである商品開発過程に参画させるものであり、消費者や顧客と</a:t>
            </a:r>
            <a:r>
              <a:rPr lang="en-US" altLang="ja-JP" sz="2000" dirty="0"/>
              <a:t>”</a:t>
            </a:r>
            <a:r>
              <a:rPr lang="ja-JP" altLang="en-US" sz="2000" dirty="0"/>
              <a:t>コミュニケーションの場</a:t>
            </a:r>
            <a:r>
              <a:rPr lang="en-US" altLang="ja-JP" sz="2000" dirty="0"/>
              <a:t>”</a:t>
            </a:r>
            <a:r>
              <a:rPr lang="ja-JP" altLang="en-US" sz="2000" dirty="0"/>
              <a:t>においてインタラクティブにコミュニケーションを実施することで消費者からのアイデアや意見・要望を情報収集して商品開発に活用するもの。</a:t>
            </a:r>
            <a:endParaRPr lang="en-US" altLang="ja-JP" sz="2000" dirty="0"/>
          </a:p>
          <a:p>
            <a:pPr marL="473014" lvl="1" indent="0" algn="r">
              <a:buNone/>
            </a:pPr>
            <a:r>
              <a:rPr lang="en-US" altLang="ja-JP" sz="2000" dirty="0"/>
              <a:t>(</a:t>
            </a:r>
            <a:r>
              <a:rPr lang="ja-JP" altLang="en-US" sz="2000" dirty="0"/>
              <a:t>門井 </a:t>
            </a:r>
            <a:r>
              <a:rPr lang="en-US" altLang="ja-JP" sz="2000" dirty="0"/>
              <a:t>2008)</a:t>
            </a:r>
          </a:p>
          <a:p>
            <a:pPr marL="457200" lvl="1" indent="0">
              <a:lnSpc>
                <a:spcPct val="100000"/>
              </a:lnSpc>
              <a:buNone/>
            </a:pPr>
            <a:endParaRPr lang="en-US" altLang="ja-JP" sz="2000" dirty="0" smtClean="0"/>
          </a:p>
          <a:p>
            <a:pPr lvl="1">
              <a:lnSpc>
                <a:spcPct val="100000"/>
              </a:lnSpc>
            </a:pPr>
            <a:r>
              <a:rPr lang="ja-JP" altLang="en-US" sz="2000" dirty="0"/>
              <a:t>幅広い製品開発プロセスに多数の消費者を参加させ、高密度なダイレクト・コミュニケーションをオープン、低コスト、短期間にて行う活動。</a:t>
            </a:r>
            <a:endParaRPr lang="en-US" altLang="ja-JP" sz="2000" dirty="0"/>
          </a:p>
          <a:p>
            <a:pPr marL="473014" lvl="1" indent="0" algn="r">
              <a:buNone/>
            </a:pPr>
            <a:r>
              <a:rPr lang="en-US" altLang="ja-JP" sz="2000" dirty="0"/>
              <a:t>(</a:t>
            </a:r>
            <a:r>
              <a:rPr lang="ja-JP" altLang="en-US" sz="2000" dirty="0"/>
              <a:t>大﨑 </a:t>
            </a:r>
            <a:r>
              <a:rPr lang="en-US" altLang="ja-JP" sz="2000" dirty="0"/>
              <a:t>2004)</a:t>
            </a:r>
          </a:p>
          <a:p>
            <a:pPr marL="457200" lvl="1" indent="0">
              <a:lnSpc>
                <a:spcPct val="100000"/>
              </a:lnSpc>
              <a:buNone/>
            </a:pPr>
            <a:endParaRPr lang="en-US" altLang="ja-JP" sz="2000" dirty="0"/>
          </a:p>
          <a:p>
            <a:pPr marL="0" indent="0">
              <a:lnSpc>
                <a:spcPct val="150000"/>
              </a:lnSpc>
              <a:buNone/>
            </a:pPr>
            <a:endParaRPr kumimoji="1" lang="en-US" altLang="ja-JP" sz="2000" dirty="0"/>
          </a:p>
          <a:p>
            <a:pPr marL="457200" lvl="1" indent="0" algn="r">
              <a:lnSpc>
                <a:spcPct val="100000"/>
              </a:lnSpc>
              <a:buNone/>
            </a:pPr>
            <a:endParaRPr lang="en-US" altLang="ja-JP" sz="1600"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4</a:t>
            </a:fld>
            <a:endParaRPr kumimoji="1" lang="ja-JP" altLang="en-US" sz="2000" dirty="0"/>
          </a:p>
        </p:txBody>
      </p:sp>
    </p:spTree>
    <p:extLst>
      <p:ext uri="{BB962C8B-B14F-4D97-AF65-F5344CB8AC3E}">
        <p14:creationId xmlns:p14="http://schemas.microsoft.com/office/powerpoint/2010/main" val="4097787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現状分析</a:t>
            </a:r>
            <a:endParaRPr kumimoji="1" lang="ja-JP" altLang="en-US" dirty="0"/>
          </a:p>
        </p:txBody>
      </p:sp>
      <p:sp>
        <p:nvSpPr>
          <p:cNvPr id="3" name="コンテンツ プレースホルダー 2"/>
          <p:cNvSpPr>
            <a:spLocks noGrp="1"/>
          </p:cNvSpPr>
          <p:nvPr>
            <p:ph idx="1"/>
          </p:nvPr>
        </p:nvSpPr>
        <p:spPr/>
        <p:txBody>
          <a:bodyPr/>
          <a:lstStyle/>
          <a:p>
            <a:pPr marL="473014" lvl="1" indent="0">
              <a:lnSpc>
                <a:spcPct val="100000"/>
              </a:lnSpc>
              <a:buNone/>
            </a:pPr>
            <a:r>
              <a:rPr lang="ja-JP" altLang="en-US" sz="3200" dirty="0" smtClean="0"/>
              <a:t>消費者参加型製品開発の定義</a:t>
            </a:r>
            <a:endParaRPr lang="en-US" altLang="ja-JP" sz="3200" dirty="0" smtClean="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5</a:t>
            </a:fld>
            <a:endParaRPr kumimoji="1" lang="ja-JP" altLang="en-US" sz="2000" dirty="0"/>
          </a:p>
        </p:txBody>
      </p:sp>
      <p:sp>
        <p:nvSpPr>
          <p:cNvPr id="7" name="角丸四角形 6"/>
          <p:cNvSpPr/>
          <p:nvPr/>
        </p:nvSpPr>
        <p:spPr>
          <a:xfrm>
            <a:off x="1269402" y="2495774"/>
            <a:ext cx="10391887" cy="303365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473014" lvl="1" indent="0">
              <a:lnSpc>
                <a:spcPct val="100000"/>
              </a:lnSpc>
              <a:buNone/>
            </a:pPr>
            <a:r>
              <a:rPr lang="ja-JP" altLang="en-US" sz="3200" dirty="0"/>
              <a:t>商品開発過程のいずれかの段階に多数の消費者</a:t>
            </a:r>
            <a:r>
              <a:rPr lang="ja-JP" altLang="en-US" sz="3200" dirty="0" smtClean="0"/>
              <a:t>や</a:t>
            </a:r>
            <a:endParaRPr lang="en-US" altLang="ja-JP" sz="3200" dirty="0" smtClean="0"/>
          </a:p>
          <a:p>
            <a:pPr marL="473014" lvl="1" indent="0">
              <a:lnSpc>
                <a:spcPct val="100000"/>
              </a:lnSpc>
              <a:buNone/>
            </a:pPr>
            <a:r>
              <a:rPr lang="ja-JP" altLang="en-US" sz="3200" dirty="0" smtClean="0"/>
              <a:t>顧客</a:t>
            </a:r>
            <a:r>
              <a:rPr lang="ja-JP" altLang="en-US" sz="3200" dirty="0"/>
              <a:t>を参加させ、消費者や顧客からのアイデア</a:t>
            </a:r>
            <a:r>
              <a:rPr lang="ja-JP" altLang="en-US" sz="3200" dirty="0" smtClean="0"/>
              <a:t>や</a:t>
            </a:r>
            <a:endParaRPr lang="en-US" altLang="ja-JP" sz="3200" dirty="0" smtClean="0"/>
          </a:p>
          <a:p>
            <a:pPr marL="473014" lvl="1" indent="0">
              <a:lnSpc>
                <a:spcPct val="100000"/>
              </a:lnSpc>
              <a:buNone/>
            </a:pPr>
            <a:r>
              <a:rPr lang="ja-JP" altLang="en-US" sz="3200" dirty="0" smtClean="0"/>
              <a:t>意見</a:t>
            </a:r>
            <a:r>
              <a:rPr lang="ja-JP" altLang="en-US" sz="3200" dirty="0"/>
              <a:t>・要望を収集して商品開発に活用するもの。</a:t>
            </a:r>
            <a:endParaRPr lang="en-US" altLang="ja-JP" sz="3200" dirty="0"/>
          </a:p>
          <a:p>
            <a:pPr lvl="1" algn="r"/>
            <a:endParaRPr lang="en-US" altLang="ja-JP" sz="2000" dirty="0"/>
          </a:p>
        </p:txBody>
      </p:sp>
    </p:spTree>
    <p:extLst>
      <p:ext uri="{BB962C8B-B14F-4D97-AF65-F5344CB8AC3E}">
        <p14:creationId xmlns:p14="http://schemas.microsoft.com/office/powerpoint/2010/main" val="37446130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現状</a:t>
            </a:r>
            <a:r>
              <a:rPr lang="ja-JP" altLang="en-US" dirty="0"/>
              <a:t>分析</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6</a:t>
            </a:fld>
            <a:endParaRPr kumimoji="1" lang="ja-JP" altLang="en-US" sz="2000"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595427575"/>
              </p:ext>
            </p:extLst>
          </p:nvPr>
        </p:nvGraphicFramePr>
        <p:xfrm>
          <a:off x="1246654" y="1077818"/>
          <a:ext cx="10658475" cy="5643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テキスト ボックス 5"/>
          <p:cNvSpPr txBox="1"/>
          <p:nvPr/>
        </p:nvSpPr>
        <p:spPr>
          <a:xfrm>
            <a:off x="9628069" y="6236020"/>
            <a:ext cx="1507144" cy="307777"/>
          </a:xfrm>
          <a:prstGeom prst="rect">
            <a:avLst/>
          </a:prstGeom>
          <a:noFill/>
        </p:spPr>
        <p:txBody>
          <a:bodyPr wrap="none" rtlCol="0">
            <a:spAutoFit/>
          </a:bodyPr>
          <a:lstStyle/>
          <a:p>
            <a:r>
              <a:rPr kumimoji="1" lang="en-US" altLang="ja-JP" sz="1400" dirty="0"/>
              <a:t>(</a:t>
            </a:r>
            <a:r>
              <a:rPr kumimoji="1" lang="ja-JP" altLang="en-US" sz="1400" dirty="0"/>
              <a:t>増田・恩藏 </a:t>
            </a:r>
            <a:r>
              <a:rPr kumimoji="1" lang="en-US" altLang="ja-JP" sz="1400" dirty="0"/>
              <a:t>2011)</a:t>
            </a:r>
            <a:endParaRPr kumimoji="1" lang="ja-JP" altLang="en-US" sz="1400" dirty="0"/>
          </a:p>
        </p:txBody>
      </p:sp>
    </p:spTree>
    <p:extLst>
      <p:ext uri="{BB962C8B-B14F-4D97-AF65-F5344CB8AC3E}">
        <p14:creationId xmlns:p14="http://schemas.microsoft.com/office/powerpoint/2010/main" val="854525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19990" y="370504"/>
            <a:ext cx="10658661" cy="803179"/>
          </a:xfrm>
        </p:spPr>
        <p:txBody>
          <a:bodyPr/>
          <a:lstStyle/>
          <a:p>
            <a:r>
              <a:rPr kumimoji="1" lang="ja-JP" altLang="en-US" dirty="0" smtClean="0"/>
              <a:t>現状分析</a:t>
            </a:r>
            <a:endParaRPr kumimoji="1" lang="ja-JP" altLang="en-US" dirty="0"/>
          </a:p>
        </p:txBody>
      </p:sp>
      <p:pic>
        <p:nvPicPr>
          <p:cNvPr id="12" name="図 11"/>
          <p:cNvPicPr>
            <a:picLocks noChangeAspect="1"/>
          </p:cNvPicPr>
          <p:nvPr/>
        </p:nvPicPr>
        <p:blipFill rotWithShape="1">
          <a:blip r:embed="rId2" cstate="print">
            <a:extLst>
              <a:ext uri="{28A0092B-C50C-407E-A947-70E740481C1C}">
                <a14:useLocalDpi xmlns:a14="http://schemas.microsoft.com/office/drawing/2010/main" val="0"/>
              </a:ext>
            </a:extLst>
          </a:blip>
          <a:srcRect l="20641" t="6084" r="18289" b="6453"/>
          <a:stretch/>
        </p:blipFill>
        <p:spPr>
          <a:xfrm>
            <a:off x="816173" y="644897"/>
            <a:ext cx="4308375" cy="3470845"/>
          </a:xfrm>
          <a:prstGeom prst="rect">
            <a:avLst/>
          </a:prstGeom>
          <a:ln>
            <a:solidFill>
              <a:schemeClr val="tx1"/>
            </a:solidFill>
          </a:ln>
        </p:spPr>
      </p:pic>
      <p:pic>
        <p:nvPicPr>
          <p:cNvPr id="13" name="図 12"/>
          <p:cNvPicPr>
            <a:picLocks noChangeAspect="1"/>
          </p:cNvPicPr>
          <p:nvPr/>
        </p:nvPicPr>
        <p:blipFill rotWithShape="1">
          <a:blip r:embed="rId3" cstate="print">
            <a:extLst>
              <a:ext uri="{28A0092B-C50C-407E-A947-70E740481C1C}">
                <a14:useLocalDpi xmlns:a14="http://schemas.microsoft.com/office/drawing/2010/main" val="0"/>
              </a:ext>
            </a:extLst>
          </a:blip>
          <a:srcRect l="18502" t="7605" r="16578" b="5502"/>
          <a:stretch/>
        </p:blipFill>
        <p:spPr>
          <a:xfrm>
            <a:off x="3895820" y="1510393"/>
            <a:ext cx="4260029" cy="3207303"/>
          </a:xfrm>
          <a:prstGeom prst="rect">
            <a:avLst/>
          </a:prstGeom>
        </p:spPr>
      </p:pic>
      <p:pic>
        <p:nvPicPr>
          <p:cNvPr id="15" name="図 14"/>
          <p:cNvPicPr>
            <a:picLocks noChangeAspect="1"/>
          </p:cNvPicPr>
          <p:nvPr/>
        </p:nvPicPr>
        <p:blipFill rotWithShape="1">
          <a:blip r:embed="rId4">
            <a:extLst>
              <a:ext uri="{28A0092B-C50C-407E-A947-70E740481C1C}">
                <a14:useLocalDpi xmlns:a14="http://schemas.microsoft.com/office/drawing/2010/main" val="0"/>
              </a:ext>
            </a:extLst>
          </a:blip>
          <a:srcRect l="24171" t="25859" r="41497" b="48283"/>
          <a:stretch/>
        </p:blipFill>
        <p:spPr>
          <a:xfrm>
            <a:off x="1745073" y="4018230"/>
            <a:ext cx="4891358" cy="2072351"/>
          </a:xfrm>
          <a:prstGeom prst="rect">
            <a:avLst/>
          </a:prstGeom>
        </p:spPr>
      </p:pic>
      <p:pic>
        <p:nvPicPr>
          <p:cNvPr id="18" name="図 17"/>
          <p:cNvPicPr>
            <a:picLocks noChangeAspect="1"/>
          </p:cNvPicPr>
          <p:nvPr/>
        </p:nvPicPr>
        <p:blipFill rotWithShape="1">
          <a:blip r:embed="rId5" cstate="print">
            <a:extLst>
              <a:ext uri="{28A0092B-C50C-407E-A947-70E740481C1C}">
                <a14:useLocalDpi xmlns:a14="http://schemas.microsoft.com/office/drawing/2010/main" val="0"/>
              </a:ext>
            </a:extLst>
          </a:blip>
          <a:srcRect l="22460" t="15211" r="27807" b="36114"/>
          <a:stretch/>
        </p:blipFill>
        <p:spPr>
          <a:xfrm>
            <a:off x="8375844" y="563720"/>
            <a:ext cx="3439085" cy="1893345"/>
          </a:xfrm>
          <a:prstGeom prst="rect">
            <a:avLst/>
          </a:prstGeom>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val="0"/>
              </a:ext>
            </a:extLst>
          </a:blip>
          <a:srcRect l="15829" t="6274" r="16043" b="5503"/>
          <a:stretch/>
        </p:blipFill>
        <p:spPr>
          <a:xfrm>
            <a:off x="6706809" y="2380320"/>
            <a:ext cx="3823512" cy="2785102"/>
          </a:xfrm>
          <a:prstGeom prst="rect">
            <a:avLst/>
          </a:prstGeom>
        </p:spPr>
      </p:pic>
      <p:pic>
        <p:nvPicPr>
          <p:cNvPr id="19" name="図 18"/>
          <p:cNvPicPr>
            <a:picLocks noChangeAspect="1"/>
          </p:cNvPicPr>
          <p:nvPr/>
        </p:nvPicPr>
        <p:blipFill rotWithShape="1">
          <a:blip r:embed="rId7" cstate="print">
            <a:extLst>
              <a:ext uri="{28A0092B-C50C-407E-A947-70E740481C1C}">
                <a14:useLocalDpi xmlns:a14="http://schemas.microsoft.com/office/drawing/2010/main" val="0"/>
              </a:ext>
            </a:extLst>
          </a:blip>
          <a:srcRect l="13475" t="32513" r="14652" b="15201"/>
          <a:stretch/>
        </p:blipFill>
        <p:spPr>
          <a:xfrm>
            <a:off x="6780080" y="4759562"/>
            <a:ext cx="4810661" cy="1968649"/>
          </a:xfrm>
          <a:prstGeom prst="rect">
            <a:avLst/>
          </a:prstGeom>
        </p:spPr>
      </p:pic>
      <p:sp>
        <p:nvSpPr>
          <p:cNvPr id="4" name="スライド番号プレースホルダー 3"/>
          <p:cNvSpPr>
            <a:spLocks noGrp="1"/>
          </p:cNvSpPr>
          <p:nvPr>
            <p:ph type="sldNum" sz="quarter" idx="12"/>
          </p:nvPr>
        </p:nvSpPr>
        <p:spPr>
          <a:xfrm>
            <a:off x="9060329" y="6322350"/>
            <a:ext cx="2844800" cy="365125"/>
          </a:xfrm>
        </p:spPr>
        <p:txBody>
          <a:bodyPr/>
          <a:lstStyle/>
          <a:p>
            <a:fld id="{8D4F8E5D-961C-4F27-8A46-3A9A1E08A9AE}" type="slidenum">
              <a:rPr kumimoji="1" lang="ja-JP" altLang="en-US" sz="2000" smtClean="0"/>
              <a:t>7</a:t>
            </a:fld>
            <a:endParaRPr kumimoji="1" lang="ja-JP" altLang="en-US" sz="2000" dirty="0"/>
          </a:p>
        </p:txBody>
      </p:sp>
    </p:spTree>
    <p:extLst>
      <p:ext uri="{BB962C8B-B14F-4D97-AF65-F5344CB8AC3E}">
        <p14:creationId xmlns:p14="http://schemas.microsoft.com/office/powerpoint/2010/main" val="272725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23739" y="270287"/>
            <a:ext cx="10658661" cy="803179"/>
          </a:xfrm>
        </p:spPr>
        <p:txBody>
          <a:bodyPr/>
          <a:lstStyle/>
          <a:p>
            <a:r>
              <a:rPr lang="ja-JP" altLang="en-US" dirty="0" smtClean="0"/>
              <a:t>現状</a:t>
            </a:r>
            <a:r>
              <a:rPr lang="ja-JP" altLang="en-US" dirty="0"/>
              <a:t>分析</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8</a:t>
            </a:fld>
            <a:endParaRPr kumimoji="1" lang="ja-JP" altLang="en-US" sz="2000" dirty="0"/>
          </a:p>
        </p:txBody>
      </p:sp>
      <p:sp>
        <p:nvSpPr>
          <p:cNvPr id="5" name="円/楕円 4"/>
          <p:cNvSpPr/>
          <p:nvPr/>
        </p:nvSpPr>
        <p:spPr>
          <a:xfrm>
            <a:off x="1525835" y="917121"/>
            <a:ext cx="2343290" cy="171752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smtClean="0"/>
              <a:t>無印良品</a:t>
            </a:r>
            <a:endParaRPr kumimoji="1" lang="en-US" altLang="ja-JP" sz="2000" dirty="0" smtClean="0"/>
          </a:p>
          <a:p>
            <a:pPr algn="ctr"/>
            <a:r>
              <a:rPr lang="ja-JP" altLang="en-US" sz="2000" dirty="0" smtClean="0"/>
              <a:t>「</a:t>
            </a:r>
            <a:r>
              <a:rPr lang="en-US" altLang="ja-JP" sz="2000" dirty="0" smtClean="0"/>
              <a:t>IDEA</a:t>
            </a:r>
            <a:r>
              <a:rPr lang="ja-JP" altLang="en-US" sz="2000" dirty="0" smtClean="0"/>
              <a:t> </a:t>
            </a:r>
            <a:r>
              <a:rPr lang="en-US" altLang="ja-JP" sz="2000" dirty="0" smtClean="0"/>
              <a:t>PARK</a:t>
            </a:r>
            <a:r>
              <a:rPr lang="ja-JP" altLang="en-US" sz="2000" dirty="0" smtClean="0"/>
              <a:t>」</a:t>
            </a:r>
            <a:endParaRPr kumimoji="1" lang="ja-JP" altLang="en-US" sz="2000" dirty="0"/>
          </a:p>
        </p:txBody>
      </p:sp>
      <p:sp>
        <p:nvSpPr>
          <p:cNvPr id="6" name="円/楕円 5"/>
          <p:cNvSpPr/>
          <p:nvPr/>
        </p:nvSpPr>
        <p:spPr>
          <a:xfrm>
            <a:off x="1210242" y="2916086"/>
            <a:ext cx="3268177" cy="199564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smtClean="0"/>
              <a:t>キリンビール</a:t>
            </a:r>
            <a:endParaRPr kumimoji="1" lang="en-US" altLang="ja-JP" sz="2000" dirty="0" smtClean="0"/>
          </a:p>
          <a:p>
            <a:pPr algn="ctr"/>
            <a:r>
              <a:rPr lang="ja-JP" altLang="en-US" sz="2000" dirty="0" smtClean="0"/>
              <a:t>「百人ビール・ラボ」</a:t>
            </a:r>
            <a:endParaRPr kumimoji="1" lang="ja-JP" altLang="en-US" sz="2000" dirty="0"/>
          </a:p>
        </p:txBody>
      </p:sp>
      <p:sp>
        <p:nvSpPr>
          <p:cNvPr id="7" name="円/楕円 6"/>
          <p:cNvSpPr/>
          <p:nvPr/>
        </p:nvSpPr>
        <p:spPr>
          <a:xfrm>
            <a:off x="3971371" y="1849703"/>
            <a:ext cx="2028863" cy="1906402"/>
          </a:xfrm>
          <a:prstGeom prst="ellipse">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dirty="0" smtClean="0"/>
              <a:t>みんなの</a:t>
            </a:r>
            <a:endParaRPr kumimoji="1" lang="en-US" altLang="ja-JP" sz="2000" dirty="0" smtClean="0"/>
          </a:p>
          <a:p>
            <a:pPr algn="ctr"/>
            <a:r>
              <a:rPr kumimoji="1" lang="ja-JP" altLang="en-US" sz="2000" dirty="0" smtClean="0"/>
              <a:t>プロジェクト</a:t>
            </a:r>
            <a:endParaRPr kumimoji="1" lang="ja-JP" altLang="en-US" sz="2000" dirty="0"/>
          </a:p>
        </p:txBody>
      </p:sp>
      <p:sp>
        <p:nvSpPr>
          <p:cNvPr id="8" name="円/楕円 7"/>
          <p:cNvSpPr/>
          <p:nvPr/>
        </p:nvSpPr>
        <p:spPr>
          <a:xfrm>
            <a:off x="9324568" y="3269372"/>
            <a:ext cx="2400151" cy="153883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000" dirty="0" smtClean="0"/>
              <a:t>みんなの</a:t>
            </a:r>
            <a:endParaRPr kumimoji="1" lang="en-US" altLang="ja-JP" sz="2000" dirty="0" smtClean="0"/>
          </a:p>
          <a:p>
            <a:pPr algn="ctr"/>
            <a:r>
              <a:rPr kumimoji="1" lang="en-US" altLang="ja-JP" sz="2000" dirty="0" smtClean="0"/>
              <a:t>100</a:t>
            </a:r>
            <a:r>
              <a:rPr kumimoji="1" lang="ja-JP" altLang="en-US" sz="2000" dirty="0" smtClean="0"/>
              <a:t>円ショップ</a:t>
            </a:r>
            <a:endParaRPr kumimoji="1" lang="ja-JP" altLang="en-US" sz="2000" dirty="0"/>
          </a:p>
        </p:txBody>
      </p:sp>
      <p:sp>
        <p:nvSpPr>
          <p:cNvPr id="9" name="角丸四角形 8"/>
          <p:cNvSpPr/>
          <p:nvPr/>
        </p:nvSpPr>
        <p:spPr>
          <a:xfrm>
            <a:off x="1090108" y="886825"/>
            <a:ext cx="5020235" cy="4058523"/>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6750388" y="886825"/>
            <a:ext cx="4978659" cy="4058523"/>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1979408" y="5647765"/>
            <a:ext cx="9187030" cy="100576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sz="4400" dirty="0" smtClean="0"/>
              <a:t>消費者の参加の程度で区分が可能</a:t>
            </a:r>
            <a:endParaRPr kumimoji="1" lang="ja-JP" altLang="en-US" sz="4400" dirty="0"/>
          </a:p>
        </p:txBody>
      </p:sp>
      <p:sp>
        <p:nvSpPr>
          <p:cNvPr id="12" name="円/楕円 11"/>
          <p:cNvSpPr/>
          <p:nvPr/>
        </p:nvSpPr>
        <p:spPr>
          <a:xfrm>
            <a:off x="8692257" y="886825"/>
            <a:ext cx="2829261" cy="195789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t>ファミリーマート</a:t>
            </a:r>
            <a:endParaRPr lang="en-US" altLang="ja-JP" dirty="0" smtClean="0"/>
          </a:p>
          <a:p>
            <a:pPr algn="ctr"/>
            <a:r>
              <a:rPr kumimoji="1" lang="ja-JP" altLang="en-US" dirty="0"/>
              <a:t>おむす</a:t>
            </a:r>
            <a:r>
              <a:rPr kumimoji="1" lang="ja-JP" altLang="en-US" dirty="0" smtClean="0"/>
              <a:t>び</a:t>
            </a:r>
            <a:r>
              <a:rPr kumimoji="1" lang="ja-JP" altLang="en-US" dirty="0"/>
              <a:t>選手権</a:t>
            </a:r>
            <a:endParaRPr kumimoji="1" lang="en-US" altLang="ja-JP" dirty="0" smtClean="0"/>
          </a:p>
        </p:txBody>
      </p:sp>
      <p:sp>
        <p:nvSpPr>
          <p:cNvPr id="14" name="テキスト ボックス 13"/>
          <p:cNvSpPr txBox="1"/>
          <p:nvPr/>
        </p:nvSpPr>
        <p:spPr>
          <a:xfrm>
            <a:off x="2474259" y="5090055"/>
            <a:ext cx="2185214" cy="461665"/>
          </a:xfrm>
          <a:prstGeom prst="rect">
            <a:avLst/>
          </a:prstGeom>
          <a:noFill/>
        </p:spPr>
        <p:txBody>
          <a:bodyPr wrap="none" rtlCol="0">
            <a:spAutoFit/>
          </a:bodyPr>
          <a:lstStyle/>
          <a:p>
            <a:r>
              <a:rPr kumimoji="1" lang="ja-JP" altLang="en-US" sz="2400" dirty="0" smtClean="0">
                <a:solidFill>
                  <a:srgbClr val="FF0000"/>
                </a:solidFill>
              </a:rPr>
              <a:t>参加の程度：高</a:t>
            </a:r>
            <a:endParaRPr kumimoji="1" lang="ja-JP" altLang="en-US" sz="2400" dirty="0">
              <a:solidFill>
                <a:srgbClr val="FF0000"/>
              </a:solidFill>
            </a:endParaRPr>
          </a:p>
        </p:txBody>
      </p:sp>
      <p:sp>
        <p:nvSpPr>
          <p:cNvPr id="15" name="テキスト ボックス 14"/>
          <p:cNvSpPr txBox="1"/>
          <p:nvPr/>
        </p:nvSpPr>
        <p:spPr>
          <a:xfrm>
            <a:off x="8391311" y="5090054"/>
            <a:ext cx="2185214" cy="461665"/>
          </a:xfrm>
          <a:prstGeom prst="rect">
            <a:avLst/>
          </a:prstGeom>
          <a:noFill/>
        </p:spPr>
        <p:txBody>
          <a:bodyPr wrap="none" rtlCol="0">
            <a:spAutoFit/>
          </a:bodyPr>
          <a:lstStyle/>
          <a:p>
            <a:r>
              <a:rPr kumimoji="1" lang="ja-JP" altLang="en-US" sz="2400" dirty="0" smtClean="0">
                <a:solidFill>
                  <a:srgbClr val="FF0000"/>
                </a:solidFill>
              </a:rPr>
              <a:t>参加の程度：低</a:t>
            </a:r>
            <a:endParaRPr kumimoji="1" lang="ja-JP" altLang="en-US" sz="2400" dirty="0">
              <a:solidFill>
                <a:srgbClr val="FF0000"/>
              </a:solidFill>
            </a:endParaRPr>
          </a:p>
        </p:txBody>
      </p:sp>
      <p:sp>
        <p:nvSpPr>
          <p:cNvPr id="16" name="円/楕円 15"/>
          <p:cNvSpPr/>
          <p:nvPr/>
        </p:nvSpPr>
        <p:spPr>
          <a:xfrm>
            <a:off x="6992471" y="2484470"/>
            <a:ext cx="2494026" cy="1728215"/>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t>エースコック</a:t>
            </a:r>
            <a:endParaRPr kumimoji="1" lang="en-US" altLang="ja-JP" dirty="0" smtClean="0"/>
          </a:p>
          <a:p>
            <a:pPr algn="ctr"/>
            <a:r>
              <a:rPr kumimoji="1" lang="ja-JP" altLang="en-US" dirty="0" smtClean="0"/>
              <a:t>夢のカップ</a:t>
            </a:r>
            <a:r>
              <a:rPr kumimoji="1" lang="ja-JP" altLang="en-US" dirty="0" err="1" smtClean="0"/>
              <a:t>めん</a:t>
            </a:r>
            <a:endParaRPr kumimoji="1" lang="en-US" altLang="ja-JP" dirty="0" smtClean="0"/>
          </a:p>
          <a:p>
            <a:pPr algn="ctr"/>
            <a:r>
              <a:rPr lang="ja-JP" altLang="en-US" dirty="0"/>
              <a:t>開発</a:t>
            </a:r>
            <a:r>
              <a:rPr lang="ja-JP" altLang="en-US" dirty="0" smtClean="0"/>
              <a:t>プロ</a:t>
            </a:r>
            <a:r>
              <a:rPr lang="ja-JP" altLang="en-US" dirty="0"/>
              <a:t>ジェクト</a:t>
            </a:r>
            <a:endParaRPr kumimoji="1" lang="en-US" altLang="ja-JP" dirty="0" smtClean="0"/>
          </a:p>
        </p:txBody>
      </p:sp>
    </p:spTree>
    <p:extLst>
      <p:ext uri="{BB962C8B-B14F-4D97-AF65-F5344CB8AC3E}">
        <p14:creationId xmlns:p14="http://schemas.microsoft.com/office/powerpoint/2010/main" val="386966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問題意識</a:t>
            </a:r>
            <a:endParaRPr kumimoji="1" lang="ja-JP" altLang="en-US" dirty="0"/>
          </a:p>
        </p:txBody>
      </p:sp>
      <p:sp>
        <p:nvSpPr>
          <p:cNvPr id="4" name="スライド番号プレースホルダー 3"/>
          <p:cNvSpPr>
            <a:spLocks noGrp="1"/>
          </p:cNvSpPr>
          <p:nvPr>
            <p:ph type="sldNum" sz="quarter" idx="12"/>
          </p:nvPr>
        </p:nvSpPr>
        <p:spPr/>
        <p:txBody>
          <a:bodyPr/>
          <a:lstStyle/>
          <a:p>
            <a:fld id="{8D4F8E5D-961C-4F27-8A46-3A9A1E08A9AE}" type="slidenum">
              <a:rPr kumimoji="1" lang="ja-JP" altLang="en-US" sz="2000" smtClean="0"/>
              <a:t>9</a:t>
            </a:fld>
            <a:endParaRPr kumimoji="1" lang="ja-JP" altLang="en-US" sz="2000" dirty="0"/>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4348" y="3326789"/>
            <a:ext cx="1459961" cy="3120666"/>
          </a:xfrm>
          <a:prstGeom prst="rect">
            <a:avLst/>
          </a:prstGeom>
        </p:spPr>
      </p:pic>
      <p:sp>
        <p:nvSpPr>
          <p:cNvPr id="6" name="雲形吹き出し 5"/>
          <p:cNvSpPr/>
          <p:nvPr/>
        </p:nvSpPr>
        <p:spPr>
          <a:xfrm>
            <a:off x="1075764" y="1197942"/>
            <a:ext cx="7347474" cy="4257695"/>
          </a:xfrm>
          <a:prstGeom prst="cloudCallout">
            <a:avLst>
              <a:gd name="adj1" fmla="val 69017"/>
              <a:gd name="adj2" fmla="val 970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2800" dirty="0" smtClean="0"/>
              <a:t>消費者参加型製品開発への</a:t>
            </a:r>
            <a:r>
              <a:rPr lang="ja-JP" altLang="en-US" sz="2800" dirty="0"/>
              <a:t>参加</a:t>
            </a:r>
            <a:r>
              <a:rPr lang="ja-JP" altLang="en-US" sz="2800" dirty="0" smtClean="0"/>
              <a:t>の程度はその後の消費者の行動と関係があるのか？</a:t>
            </a:r>
            <a:endParaRPr lang="en-US" altLang="ja-JP" sz="2800" dirty="0" smtClean="0"/>
          </a:p>
        </p:txBody>
      </p:sp>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30955" y="2524987"/>
            <a:ext cx="702889" cy="702889"/>
          </a:xfrm>
          <a:prstGeom prst="rect">
            <a:avLst/>
          </a:prstGeom>
        </p:spPr>
      </p:pic>
    </p:spTree>
    <p:extLst>
      <p:ext uri="{BB962C8B-B14F-4D97-AF65-F5344CB8AC3E}">
        <p14:creationId xmlns:p14="http://schemas.microsoft.com/office/powerpoint/2010/main" val="643748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シンプル（002）">
  <a:themeElements>
    <a:clrScheme name="シンプル（002） 1">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fontScheme name="シンプル（002）">
      <a:majorFont>
        <a:latin typeface="ＭＳ Ｐゴシック"/>
        <a:ea typeface="ＭＳ Ｐゴシック"/>
        <a:cs typeface=""/>
      </a:majorFont>
      <a:minorFont>
        <a:latin typeface="ＭＳ Ｐゴシック"/>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ja-JP" sz="1800" b="1" i="1"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ja-JP" sz="1800" b="1" i="1"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objectDefaults>
  <a:extraClrSchemeLst>
    <a:extraClrScheme>
      <a:clrScheme name="シンプル（002） 1">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9463</TotalTime>
  <Words>872</Words>
  <Application>Microsoft Office PowerPoint</Application>
  <PresentationFormat>ユーザー設定</PresentationFormat>
  <Paragraphs>177</Paragraphs>
  <Slides>21</Slides>
  <Notes>8</Notes>
  <HiddenSlides>0</HiddenSlides>
  <MMClips>0</MMClips>
  <ScaleCrop>false</ScaleCrop>
  <HeadingPairs>
    <vt:vector size="4" baseType="variant">
      <vt:variant>
        <vt:lpstr>テーマ</vt:lpstr>
      </vt:variant>
      <vt:variant>
        <vt:i4>2</vt:i4>
      </vt:variant>
      <vt:variant>
        <vt:lpstr>スライド タイトル</vt:lpstr>
      </vt:variant>
      <vt:variant>
        <vt:i4>21</vt:i4>
      </vt:variant>
    </vt:vector>
  </HeadingPairs>
  <TitlesOfParts>
    <vt:vector size="23" baseType="lpstr">
      <vt:lpstr>シンプル（002）</vt:lpstr>
      <vt:lpstr>Office ​​テーマ</vt:lpstr>
      <vt:lpstr>消費者参加型製品開発が 消費者に与える影響</vt:lpstr>
      <vt:lpstr>目次</vt:lpstr>
      <vt:lpstr>現状分析</vt:lpstr>
      <vt:lpstr>現状分析</vt:lpstr>
      <vt:lpstr>現状分析</vt:lpstr>
      <vt:lpstr>現状分析</vt:lpstr>
      <vt:lpstr>現状分析</vt:lpstr>
      <vt:lpstr>現状分析</vt:lpstr>
      <vt:lpstr>問題意識</vt:lpstr>
      <vt:lpstr>研究目的</vt:lpstr>
      <vt:lpstr>先行研究</vt:lpstr>
      <vt:lpstr>先行研究</vt:lpstr>
      <vt:lpstr>現状分析</vt:lpstr>
      <vt:lpstr>先行研究</vt:lpstr>
      <vt:lpstr>先行研究</vt:lpstr>
      <vt:lpstr>先行研究</vt:lpstr>
      <vt:lpstr>先行研究</vt:lpstr>
      <vt:lpstr>仮説導出</vt:lpstr>
      <vt:lpstr>仮説</vt:lpstr>
      <vt:lpstr>今後の課題</vt:lpstr>
      <vt:lpstr>参考文献</vt:lpstr>
    </vt:vector>
  </TitlesOfParts>
  <Company>青山学院大学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消費者参加型製品開発</dc:title>
  <dc:creator>Yui Murakami</dc:creator>
  <cp:lastModifiedBy>FJ-USER</cp:lastModifiedBy>
  <cp:revision>242</cp:revision>
  <dcterms:created xsi:type="dcterms:W3CDTF">2016-07-11T06:27:29Z</dcterms:created>
  <dcterms:modified xsi:type="dcterms:W3CDTF">2016-09-04T07:00:45Z</dcterms:modified>
</cp:coreProperties>
</file>